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notesSlides/notesSlide7.xml" ContentType="application/vnd.openxmlformats-officedocument.presentationml.notesSlide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2"/>
  </p:notesMasterIdLst>
  <p:sldIdLst>
    <p:sldId id="256" r:id="rId3"/>
    <p:sldId id="270" r:id="rId4"/>
    <p:sldId id="280" r:id="rId5"/>
    <p:sldId id="260" r:id="rId6"/>
    <p:sldId id="262" r:id="rId7"/>
    <p:sldId id="278" r:id="rId8"/>
    <p:sldId id="286" r:id="rId9"/>
    <p:sldId id="272" r:id="rId10"/>
    <p:sldId id="287" r:id="rId11"/>
    <p:sldId id="288" r:id="rId12"/>
    <p:sldId id="289" r:id="rId13"/>
    <p:sldId id="265" r:id="rId14"/>
    <p:sldId id="267" r:id="rId15"/>
    <p:sldId id="268" r:id="rId16"/>
    <p:sldId id="281" r:id="rId17"/>
    <p:sldId id="282" r:id="rId18"/>
    <p:sldId id="283" r:id="rId19"/>
    <p:sldId id="284" r:id="rId20"/>
    <p:sldId id="285" r:id="rId21"/>
  </p:sldIdLst>
  <p:sldSz cx="9144000" cy="6858000" type="screen4x3"/>
  <p:notesSz cx="6784975" cy="9906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FF0000"/>
    <a:srgbClr val="339933"/>
    <a:srgbClr val="008000"/>
    <a:srgbClr val="33CC33"/>
    <a:srgbClr val="FF5050"/>
    <a:srgbClr val="953735"/>
    <a:srgbClr val="FFFF99"/>
    <a:srgbClr val="FFFF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 autoAdjust="0"/>
    <p:restoredTop sz="94640" autoAdjust="0"/>
  </p:normalViewPr>
  <p:slideViewPr>
    <p:cSldViewPr>
      <p:cViewPr>
        <p:scale>
          <a:sx n="94" d="100"/>
          <a:sy n="94" d="100"/>
        </p:scale>
        <p:origin x="-882" y="-1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13214296259842501"/>
          <c:w val="0.77421992859000699"/>
          <c:h val="0.66590920275590504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სოციალური მუშაკები სულ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2009</c:v>
                </c:pt>
                <c:pt idx="1">
                  <c:v>2018</c:v>
                </c:pt>
                <c:pt idx="2">
                  <c:v>2019 წელს  დაგეგმილი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171</c:v>
                </c:pt>
                <c:pt idx="1">
                  <c:v>244</c:v>
                </c:pt>
                <c:pt idx="2">
                  <c:v>274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უფროსი სოც.მუშაკი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38236267763827E-2"/>
                  <c:y val="-9.3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8638244543756399E-2"/>
                  <c:y val="-0.1031249999999999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82672436215743E-2"/>
                  <c:y val="-0.10312524606299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2009</c:v>
                </c:pt>
                <c:pt idx="1">
                  <c:v>2018</c:v>
                </c:pt>
                <c:pt idx="2">
                  <c:v>2019 წელს  დაგეგმილი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8</c:v>
                </c:pt>
                <c:pt idx="1">
                  <c:v>19</c:v>
                </c:pt>
                <c:pt idx="2">
                  <c:v>21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gapDepth val="95"/>
        <c:shape val="box"/>
        <c:axId val="41301504"/>
        <c:axId val="41303040"/>
        <c:axId val="0"/>
      </c:bar3DChart>
      <c:catAx>
        <c:axId val="41301504"/>
        <c:scaling>
          <c:orientation val="minMax"/>
        </c:scaling>
        <c:delete val="0"/>
        <c:axPos val="b"/>
        <c:majorTickMark val="none"/>
        <c:minorTickMark val="none"/>
        <c:tickLblPos val="nextTo"/>
        <c:crossAx val="41303040"/>
        <c:crosses val="autoZero"/>
        <c:auto val="1"/>
        <c:lblAlgn val="ctr"/>
        <c:lblOffset val="100"/>
        <c:noMultiLvlLbl val="0"/>
      </c:catAx>
      <c:valAx>
        <c:axId val="4130304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4130150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76415454824903639"/>
          <c:y val="1.8023255813953493E-2"/>
          <c:w val="0.23134094724645907"/>
          <c:h val="0.20452664347189156"/>
        </c:manualLayout>
      </c:layout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2378608923884516E-2"/>
          <c:y val="7.128489034463116E-2"/>
          <c:w val="0.69045219024346094"/>
          <c:h val="0.7402665601985596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მომსახურება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invertIfNegative val="0"/>
          <c:dLbls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z="1400" smtClean="0"/>
                      <a:t>21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</c:numCache>
            </c:numRef>
          </c:cat>
          <c:val>
            <c:numRef>
              <c:f>Sheet1!$B$2:$B$9</c:f>
              <c:numCache>
                <c:formatCode>General</c:formatCode>
                <c:ptCount val="8"/>
                <c:pt idx="0">
                  <c:v>4</c:v>
                </c:pt>
                <c:pt idx="1">
                  <c:v>8</c:v>
                </c:pt>
                <c:pt idx="2">
                  <c:v>11</c:v>
                </c:pt>
                <c:pt idx="3">
                  <c:v>10</c:v>
                </c:pt>
                <c:pt idx="4">
                  <c:v>14</c:v>
                </c:pt>
                <c:pt idx="5">
                  <c:v>17</c:v>
                </c:pt>
                <c:pt idx="6">
                  <c:v>24</c:v>
                </c:pt>
                <c:pt idx="7">
                  <c:v>24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მუნიციპალიტეტი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2.8735632183908046E-3"/>
                  <c:y val="2.01852850225821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7471264367816091E-3"/>
                  <c:y val="4.037057004516417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3103448275862068E-3"/>
                  <c:y val="8.074114009032835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4.3103448275862068E-3"/>
                  <c:y val="8.074114009032835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4.3103448275862068E-3"/>
                  <c:y val="8.074114009032835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4.3103448275861539E-3"/>
                  <c:y val="8.0741140090328355E-3"/>
                </c:manualLayout>
              </c:layout>
              <c:tx>
                <c:rich>
                  <a:bodyPr/>
                  <a:lstStyle/>
                  <a:p>
                    <a:r>
                      <a:rPr lang="en-US" sz="1400" smtClean="0"/>
                      <a:t>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2.8735632183908046E-3"/>
                  <c:y val="1.21111710135492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2.8735632183908046E-3"/>
                  <c:y val="1.21111710135492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</c:numCache>
            </c:numRef>
          </c:cat>
          <c:val>
            <c:numRef>
              <c:f>Sheet1!$C$2:$C$9</c:f>
              <c:numCache>
                <c:formatCode>General</c:formatCode>
                <c:ptCount val="8"/>
                <c:pt idx="0">
                  <c:v>3</c:v>
                </c:pt>
                <c:pt idx="1">
                  <c:v>5</c:v>
                </c:pt>
                <c:pt idx="2">
                  <c:v>7</c:v>
                </c:pt>
                <c:pt idx="3">
                  <c:v>8</c:v>
                </c:pt>
                <c:pt idx="4">
                  <c:v>8</c:v>
                </c:pt>
                <c:pt idx="5" formatCode="#,##0">
                  <c:v>8</c:v>
                </c:pt>
                <c:pt idx="6">
                  <c:v>9</c:v>
                </c:pt>
                <c:pt idx="7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79353728"/>
        <c:axId val="79355264"/>
        <c:axId val="0"/>
      </c:bar3DChart>
      <c:catAx>
        <c:axId val="793537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9355264"/>
        <c:crosses val="autoZero"/>
        <c:auto val="1"/>
        <c:lblAlgn val="ctr"/>
        <c:lblOffset val="100"/>
        <c:noMultiLvlLbl val="0"/>
      </c:catAx>
      <c:valAx>
        <c:axId val="7935526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793537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171029297013595"/>
          <c:y val="0.41554889988607202"/>
          <c:w val="0.20828970702986499"/>
          <c:h val="0.18505042824592099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6666666666666701E-2"/>
          <c:y val="4.7008547008547001E-2"/>
          <c:w val="0.78598866618945396"/>
          <c:h val="0.7824715660542429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ბიუჯეტი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</c:numCache>
            </c:numRef>
          </c:cat>
          <c:val>
            <c:numRef>
              <c:f>Sheet1!$B$2:$B$9</c:f>
              <c:numCache>
                <c:formatCode>General</c:formatCode>
                <c:ptCount val="8"/>
                <c:pt idx="0">
                  <c:v>829</c:v>
                </c:pt>
                <c:pt idx="1">
                  <c:v>1241</c:v>
                </c:pt>
                <c:pt idx="2">
                  <c:v>1424</c:v>
                </c:pt>
                <c:pt idx="3">
                  <c:v>1651</c:v>
                </c:pt>
                <c:pt idx="4">
                  <c:v>1694</c:v>
                </c:pt>
                <c:pt idx="5">
                  <c:v>1940</c:v>
                </c:pt>
                <c:pt idx="6">
                  <c:v>2950</c:v>
                </c:pt>
                <c:pt idx="7">
                  <c:v>3400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ბენეფიციარი</c:v>
                </c:pt>
              </c:strCache>
            </c:strRef>
          </c:tx>
          <c:spPr>
            <a:solidFill>
              <a:srgbClr val="FF5050"/>
            </a:solidFill>
          </c:spPr>
          <c:invertIfNegative val="0"/>
          <c:dLbls>
            <c:dLbl>
              <c:idx val="0"/>
              <c:layout>
                <c:manualLayout>
                  <c:x val="1.0606060606060607E-2"/>
                  <c:y val="3.2202705431059721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5151515151515201E-2"/>
                  <c:y val="4.27350427350426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9.0909090909090905E-3"/>
                  <c:y val="3.95147721919375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3636244333094728E-2"/>
                  <c:y val="1.0522578908405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5151515151515152E-2"/>
                  <c:y val="-6.89346523992185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06060606060606E-2"/>
                  <c:y val="-4.59553132781479E-3"/>
                </c:manualLayout>
              </c:layout>
              <c:tx>
                <c:rich>
                  <a:bodyPr/>
                  <a:lstStyle/>
                  <a:p>
                    <a:r>
                      <a:rPr lang="en-US" sz="1400" dirty="0" smtClean="0"/>
                      <a:t>957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9.0909090909090905E-3"/>
                  <c:y val="-4.273504273504273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1.5151515151515152E-2"/>
                  <c:y val="-4.273504273504273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</c:numCache>
            </c:numRef>
          </c:cat>
          <c:val>
            <c:numRef>
              <c:f>Sheet1!$C$2:$C$9</c:f>
              <c:numCache>
                <c:formatCode>General</c:formatCode>
                <c:ptCount val="8"/>
                <c:pt idx="0">
                  <c:v>385</c:v>
                </c:pt>
                <c:pt idx="1">
                  <c:v>570</c:v>
                </c:pt>
                <c:pt idx="2">
                  <c:v>640</c:v>
                </c:pt>
                <c:pt idx="3">
                  <c:v>740</c:v>
                </c:pt>
                <c:pt idx="4">
                  <c:v>785</c:v>
                </c:pt>
                <c:pt idx="5" formatCode="#,##0">
                  <c:v>890</c:v>
                </c:pt>
                <c:pt idx="6">
                  <c:v>928</c:v>
                </c:pt>
                <c:pt idx="7">
                  <c:v>1200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79393920"/>
        <c:axId val="79395456"/>
        <c:axId val="0"/>
      </c:bar3DChart>
      <c:catAx>
        <c:axId val="793939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9395456"/>
        <c:crosses val="autoZero"/>
        <c:auto val="1"/>
        <c:lblAlgn val="ctr"/>
        <c:lblOffset val="100"/>
        <c:noMultiLvlLbl val="0"/>
      </c:catAx>
      <c:valAx>
        <c:axId val="7939545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7939392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5681002008695201E-2"/>
          <c:y val="0"/>
          <c:w val="0.83008854343664473"/>
          <c:h val="0.8338015874771607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ბიუჯეტი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2175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2838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2762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3236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mtClean="0"/>
                      <a:t>3423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mtClean="0"/>
                      <a:t>3600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4.464285714285714E-3"/>
                  <c:y val="-4.504506102187026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</c:numCache>
            </c:numRef>
          </c:cat>
          <c:val>
            <c:numRef>
              <c:f>Sheet1!$B$2:$B$9</c:f>
              <c:numCache>
                <c:formatCode>#,##0</c:formatCode>
                <c:ptCount val="8"/>
                <c:pt idx="0">
                  <c:v>2175</c:v>
                </c:pt>
                <c:pt idx="1">
                  <c:v>2838</c:v>
                </c:pt>
                <c:pt idx="2">
                  <c:v>2762</c:v>
                </c:pt>
                <c:pt idx="3">
                  <c:v>3236</c:v>
                </c:pt>
                <c:pt idx="4">
                  <c:v>3423</c:v>
                </c:pt>
                <c:pt idx="5">
                  <c:v>3600</c:v>
                </c:pt>
                <c:pt idx="6" formatCode="General">
                  <c:v>4000</c:v>
                </c:pt>
                <c:pt idx="7" formatCode="General">
                  <c:v>6258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ბენეფიციარი</c:v>
                </c:pt>
              </c:strCache>
            </c:strRef>
          </c:tx>
          <c:spPr>
            <a:solidFill>
              <a:srgbClr val="339933"/>
            </a:solidFill>
          </c:spPr>
          <c:invertIfNegative val="0"/>
          <c:dLbls>
            <c:dLbl>
              <c:idx val="0"/>
              <c:layout>
                <c:manualLayout>
                  <c:x val="2.0813917838405565E-2"/>
                  <c:y val="8.7296620658650417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1200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6353675523663774E-2"/>
                  <c:y val="-2.3809532736982653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1350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48670841702897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1450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7840501004347628E-2"/>
                  <c:y val="-1.4285719642189592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1550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63537925873187E-2"/>
                  <c:y val="5.5555555555556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1600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6353792587318658E-2"/>
                  <c:y val="-7.9377607565657134E-4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1700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6353792587318658E-2"/>
                  <c:y val="4.761906547396530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1.1893667336231751E-2"/>
                  <c:y val="-9.52381309479306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3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</c:numCache>
            </c:numRef>
          </c:cat>
          <c:val>
            <c:numRef>
              <c:f>Sheet1!$C$2:$C$9</c:f>
              <c:numCache>
                <c:formatCode>#,##0</c:formatCode>
                <c:ptCount val="8"/>
                <c:pt idx="0">
                  <c:v>1200</c:v>
                </c:pt>
                <c:pt idx="1">
                  <c:v>1350</c:v>
                </c:pt>
                <c:pt idx="2">
                  <c:v>1450</c:v>
                </c:pt>
                <c:pt idx="3">
                  <c:v>1550</c:v>
                </c:pt>
                <c:pt idx="4">
                  <c:v>1600</c:v>
                </c:pt>
                <c:pt idx="5">
                  <c:v>1700</c:v>
                </c:pt>
                <c:pt idx="6" formatCode="General">
                  <c:v>1769</c:v>
                </c:pt>
                <c:pt idx="7" formatCode="General">
                  <c:v>1888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79497472"/>
        <c:axId val="79511552"/>
        <c:axId val="0"/>
      </c:bar3DChart>
      <c:catAx>
        <c:axId val="79497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9511552"/>
        <c:crosses val="autoZero"/>
        <c:auto val="1"/>
        <c:lblAlgn val="ctr"/>
        <c:lblOffset val="100"/>
        <c:noMultiLvlLbl val="0"/>
      </c:catAx>
      <c:valAx>
        <c:axId val="79511552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7949747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მომსახურება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</c:numCache>
            </c:numRef>
          </c:cat>
          <c:val>
            <c:numRef>
              <c:f>Sheet1!$B$2:$B$9</c:f>
              <c:numCache>
                <c:formatCode>#,##0</c:formatCode>
                <c:ptCount val="8"/>
                <c:pt idx="0">
                  <c:v>57</c:v>
                </c:pt>
                <c:pt idx="1">
                  <c:v>75</c:v>
                </c:pt>
                <c:pt idx="2">
                  <c:v>79</c:v>
                </c:pt>
                <c:pt idx="3">
                  <c:v>76</c:v>
                </c:pt>
                <c:pt idx="4">
                  <c:v>86</c:v>
                </c:pt>
                <c:pt idx="5">
                  <c:v>90</c:v>
                </c:pt>
                <c:pt idx="6" formatCode="General">
                  <c:v>92</c:v>
                </c:pt>
                <c:pt idx="7" formatCode="General">
                  <c:v>93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მუნიციპალიტეტი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5.9523809523809503E-3"/>
                  <c:y val="1.162790697674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4404761904762178E-3"/>
                  <c:y val="1.74418604651162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0416666666666666E-2"/>
                  <c:y val="-5.81395348837209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7.4404761904761901E-3"/>
                  <c:y val="5.81395348837209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0416549493813274E-2"/>
                  <c:y val="-1.16279069767441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7.4404761904761901E-3"/>
                  <c:y val="-5.81441127998535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8.9285714285714281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4.46428571428571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</c:numCache>
            </c:numRef>
          </c:cat>
          <c:val>
            <c:numRef>
              <c:f>Sheet1!$C$2:$C$9</c:f>
              <c:numCache>
                <c:formatCode>General</c:formatCode>
                <c:ptCount val="8"/>
                <c:pt idx="0">
                  <c:v>16</c:v>
                </c:pt>
                <c:pt idx="1">
                  <c:v>22</c:v>
                </c:pt>
                <c:pt idx="2">
                  <c:v>23</c:v>
                </c:pt>
                <c:pt idx="3">
                  <c:v>26</c:v>
                </c:pt>
                <c:pt idx="4">
                  <c:v>28</c:v>
                </c:pt>
                <c:pt idx="5">
                  <c:v>30</c:v>
                </c:pt>
                <c:pt idx="6">
                  <c:v>35</c:v>
                </c:pt>
                <c:pt idx="7">
                  <c:v>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79525376"/>
        <c:axId val="79526912"/>
        <c:axId val="0"/>
      </c:bar3DChart>
      <c:catAx>
        <c:axId val="795253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9526912"/>
        <c:crosses val="autoZero"/>
        <c:auto val="1"/>
        <c:lblAlgn val="ctr"/>
        <c:lblOffset val="100"/>
        <c:noMultiLvlLbl val="0"/>
      </c:catAx>
      <c:valAx>
        <c:axId val="79526912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7952537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30"/>
      <c:rAngAx val="1"/>
    </c:view3D>
    <c:floor>
      <c:thickness val="0"/>
      <c:spPr>
        <a:solidFill>
          <a:schemeClr val="accent1"/>
        </a:solidFill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4.4312792422686285E-2"/>
          <c:y val="0.13487648602748187"/>
          <c:w val="0.72802145384000916"/>
          <c:h val="0.7180511811023622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მომსახურება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5.95238095238092E-3"/>
                  <c:y val="-1.74418604651163E-2"/>
                </c:manualLayout>
              </c:layout>
              <c:tx>
                <c:rich>
                  <a:bodyPr/>
                  <a:lstStyle/>
                  <a:p>
                    <a:r>
                      <a:rPr lang="ka-GE" sz="1600" smtClean="0"/>
                      <a:t>24</a:t>
                    </a:r>
                    <a:endParaRPr lang="en-US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8.9285714285714298E-3"/>
                  <c:y val="-5.8139534883720903E-3"/>
                </c:manualLayout>
              </c:layout>
              <c:tx>
                <c:rich>
                  <a:bodyPr/>
                  <a:lstStyle/>
                  <a:p>
                    <a:r>
                      <a:rPr lang="ka-GE" sz="1600" dirty="0" smtClean="0"/>
                      <a:t>30</a:t>
                    </a:r>
                    <a:endParaRPr lang="en-US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7.4734039769297602E-3"/>
                  <c:y val="1.1627594846098783E-2"/>
                </c:manualLayout>
              </c:layout>
              <c:tx>
                <c:rich>
                  <a:bodyPr/>
                  <a:lstStyle/>
                  <a:p>
                    <a:r>
                      <a:rPr lang="ka-GE" sz="1600" smtClean="0"/>
                      <a:t>37</a:t>
                    </a:r>
                    <a:endParaRPr lang="en-US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4.4642857142857097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ka-GE" sz="1600" smtClean="0"/>
                      <a:t>41</a:t>
                    </a:r>
                    <a:endParaRPr lang="en-US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7.4404761904760799E-3"/>
                  <c:y val="-5.8139534883720903E-3"/>
                </c:manualLayout>
              </c:layout>
              <c:tx>
                <c:rich>
                  <a:bodyPr/>
                  <a:lstStyle/>
                  <a:p>
                    <a:r>
                      <a:rPr lang="ka-GE" sz="1600" dirty="0" smtClean="0"/>
                      <a:t>50</a:t>
                    </a:r>
                    <a:endParaRPr lang="en-US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0416666666666701E-2"/>
                  <c:y val="1.16279069767442E-2"/>
                </c:manualLayout>
              </c:layout>
              <c:tx>
                <c:rich>
                  <a:bodyPr/>
                  <a:lstStyle/>
                  <a:p>
                    <a:r>
                      <a:rPr lang="ka-GE" sz="1600" smtClean="0"/>
                      <a:t>59</a:t>
                    </a:r>
                    <a:endParaRPr lang="en-US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sz="1600" smtClean="0"/>
                      <a:t>71</a:t>
                    </a:r>
                    <a:endParaRPr lang="en-US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 sz="1600" smtClean="0"/>
                      <a:t>71</a:t>
                    </a:r>
                    <a:endParaRPr lang="en-US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</c:numCache>
            </c:numRef>
          </c:cat>
          <c:val>
            <c:numRef>
              <c:f>Sheet1!$B$2:$B$9</c:f>
              <c:numCache>
                <c:formatCode>#,##0</c:formatCode>
                <c:ptCount val="8"/>
                <c:pt idx="0">
                  <c:v>57</c:v>
                </c:pt>
                <c:pt idx="1">
                  <c:v>75</c:v>
                </c:pt>
                <c:pt idx="2">
                  <c:v>79</c:v>
                </c:pt>
                <c:pt idx="3">
                  <c:v>76</c:v>
                </c:pt>
                <c:pt idx="4">
                  <c:v>86</c:v>
                </c:pt>
                <c:pt idx="5">
                  <c:v>90</c:v>
                </c:pt>
                <c:pt idx="6" formatCode="General">
                  <c:v>71</c:v>
                </c:pt>
                <c:pt idx="7" formatCode="General">
                  <c:v>71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მუნიციპალიტეტი</c:v>
                </c:pt>
              </c:strCache>
            </c:strRef>
          </c:tx>
          <c:spPr>
            <a:solidFill>
              <a:srgbClr val="CC3300"/>
            </a:solidFill>
          </c:spPr>
          <c:invertIfNegative val="0"/>
          <c:dLbls>
            <c:dLbl>
              <c:idx val="0"/>
              <c:layout>
                <c:manualLayout>
                  <c:x val="8.9285714285714298E-3"/>
                  <c:y val="-5.8139534883720903E-3"/>
                </c:manualLayout>
              </c:layout>
              <c:tx>
                <c:rich>
                  <a:bodyPr/>
                  <a:lstStyle/>
                  <a:p>
                    <a:r>
                      <a:rPr lang="ka-GE" sz="1400" dirty="0" smtClean="0"/>
                      <a:t>10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8.9285714285713708E-3"/>
                  <c:y val="-1.16279069767443E-2"/>
                </c:manualLayout>
              </c:layout>
              <c:tx>
                <c:rich>
                  <a:bodyPr/>
                  <a:lstStyle/>
                  <a:p>
                    <a:r>
                      <a:rPr lang="ka-GE" sz="1400" smtClean="0"/>
                      <a:t>13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0416666666666701E-2"/>
                  <c:y val="-5.8139534883720903E-3"/>
                </c:manualLayout>
              </c:layout>
              <c:tx>
                <c:rich>
                  <a:bodyPr/>
                  <a:lstStyle/>
                  <a:p>
                    <a:r>
                      <a:rPr lang="ka-GE" sz="1400" smtClean="0"/>
                      <a:t>16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1904761904761901E-2"/>
                  <c:y val="-1.74418604651163E-2"/>
                </c:manualLayout>
              </c:layout>
              <c:tx>
                <c:rich>
                  <a:bodyPr/>
                  <a:lstStyle/>
                  <a:p>
                    <a:r>
                      <a:rPr lang="ka-GE" sz="1400" dirty="0" smtClean="0"/>
                      <a:t>19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8.9285714285714298E-3"/>
                  <c:y val="-5.81395348837204E-3"/>
                </c:manualLayout>
              </c:layout>
              <c:tx>
                <c:rich>
                  <a:bodyPr/>
                  <a:lstStyle/>
                  <a:p>
                    <a:r>
                      <a:rPr lang="ka-GE" sz="1400" smtClean="0"/>
                      <a:t>22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188275535613142E-2"/>
                  <c:y val="-1.762407539966595E-3"/>
                </c:manualLayout>
              </c:layout>
              <c:tx>
                <c:rich>
                  <a:bodyPr/>
                  <a:lstStyle/>
                  <a:p>
                    <a:r>
                      <a:rPr lang="ka-GE" sz="1400" dirty="0" smtClean="0"/>
                      <a:t>26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8.862433400906481E-3"/>
                  <c:y val="-1.51515151515151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862433400906481E-3"/>
                  <c:y val="-1.51515151515151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</c:numCache>
            </c:numRef>
          </c:cat>
          <c:val>
            <c:numRef>
              <c:f>Sheet1!$C$2:$C$9</c:f>
              <c:numCache>
                <c:formatCode>General</c:formatCode>
                <c:ptCount val="8"/>
                <c:pt idx="0">
                  <c:v>16</c:v>
                </c:pt>
                <c:pt idx="1">
                  <c:v>22</c:v>
                </c:pt>
                <c:pt idx="2">
                  <c:v>23</c:v>
                </c:pt>
                <c:pt idx="3">
                  <c:v>26</c:v>
                </c:pt>
                <c:pt idx="4">
                  <c:v>28</c:v>
                </c:pt>
                <c:pt idx="5">
                  <c:v>30</c:v>
                </c:pt>
                <c:pt idx="6">
                  <c:v>28</c:v>
                </c:pt>
                <c:pt idx="7">
                  <c:v>28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80446976"/>
        <c:axId val="80448512"/>
        <c:axId val="0"/>
      </c:bar3DChart>
      <c:catAx>
        <c:axId val="80446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0448512"/>
        <c:crosses val="autoZero"/>
        <c:auto val="1"/>
        <c:lblAlgn val="ctr"/>
        <c:lblOffset val="100"/>
        <c:noMultiLvlLbl val="0"/>
      </c:catAx>
      <c:valAx>
        <c:axId val="80448512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8044697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6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600"/>
            </a:pPr>
            <a:endParaRPr lang="en-US"/>
          </a:p>
        </c:txPr>
      </c:legendEntry>
      <c:layout>
        <c:manualLayout>
          <c:xMode val="edge"/>
          <c:yMode val="edge"/>
          <c:x val="0.76295332648636327"/>
          <c:y val="4.8890947455096273E-5"/>
          <c:w val="0.22956749696734971"/>
          <c:h val="0.1425560476815398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1.9607843137254902E-2"/>
          <c:y val="3.18627450980392E-2"/>
          <c:w val="0.95915032679738599"/>
          <c:h val="0.518214114080809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ძალადობა,უგულებელყოფა 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400" smtClean="0"/>
                      <a:t>59.5%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Sheet1!$B$2:$B$4</c:f>
              <c:numCache>
                <c:formatCode>0%</c:formatCode>
                <c:ptCount val="3"/>
                <c:pt idx="0" formatCode="0.00%">
                  <c:v>0.59499999999999997</c:v>
                </c:pt>
                <c:pt idx="1">
                  <c:v>0.71</c:v>
                </c:pt>
                <c:pt idx="2" formatCode="0.00%">
                  <c:v>0.72399999999999998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სიღარიბე, ცხოვრების არასათანადო დონე, ოჯახების დისფუნქცია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Sheet1!$C$2:$C$4</c:f>
              <c:numCache>
                <c:formatCode>0%</c:formatCode>
                <c:ptCount val="3"/>
                <c:pt idx="0">
                  <c:v>0.11</c:v>
                </c:pt>
                <c:pt idx="1">
                  <c:v>0.14000000000000001</c:v>
                </c:pt>
                <c:pt idx="2">
                  <c:v>0.19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მშობლების ჯანმრთელობის მძიმე მდგომარეობა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Sheet1!$D$2:$D$4</c:f>
              <c:numCache>
                <c:formatCode>0%</c:formatCode>
                <c:ptCount val="3"/>
                <c:pt idx="0" formatCode="0.00%">
                  <c:v>1.4999999999999999E-2</c:v>
                </c:pt>
                <c:pt idx="1">
                  <c:v>0.02</c:v>
                </c:pt>
                <c:pt idx="2" formatCode="0.00%">
                  <c:v>1.6E-2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მშობლების მხრიდან მიტოვება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Sheet1!$E$2:$E$4</c:f>
              <c:numCache>
                <c:formatCode>0%</c:formatCode>
                <c:ptCount val="3"/>
                <c:pt idx="0">
                  <c:v>0.13</c:v>
                </c:pt>
                <c:pt idx="1">
                  <c:v>0.13</c:v>
                </c:pt>
                <c:pt idx="2" formatCode="0.00%">
                  <c:v>5.3999999999999999E-2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სახელმწიფო ზრუნვის ფორმის შეცვლა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Sheet1!$F$2:$F$4</c:f>
              <c:numCache>
                <c:formatCode>General</c:formatCode>
                <c:ptCount val="3"/>
                <c:pt idx="0" formatCode="0%">
                  <c:v>0.15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ბავშვის ქცევითი აშლილობის დიაგნოზი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Sheet1!$G$2:$G$4</c:f>
              <c:numCache>
                <c:formatCode>General</c:formatCode>
                <c:ptCount val="3"/>
                <c:pt idx="2" formatCode="0.00%">
                  <c:v>1.6E-2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77764864"/>
        <c:axId val="77778944"/>
      </c:barChart>
      <c:catAx>
        <c:axId val="777648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77778944"/>
        <c:crosses val="autoZero"/>
        <c:auto val="1"/>
        <c:lblAlgn val="ctr"/>
        <c:lblOffset val="100"/>
        <c:noMultiLvlLbl val="0"/>
      </c:catAx>
      <c:valAx>
        <c:axId val="77778944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7776486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"/>
          <c:y val="0.66687506561679777"/>
          <c:w val="0.60667065513869589"/>
          <c:h val="0.33312493438320206"/>
        </c:manualLayout>
      </c:layout>
      <c:overlay val="0"/>
      <c:txPr>
        <a:bodyPr/>
        <a:lstStyle/>
        <a:p>
          <a:pPr>
            <a:defRPr sz="11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2988505747126398E-2"/>
          <c:y val="5.1724137931034503E-2"/>
          <c:w val="0.95593869731800796"/>
          <c:h val="0.8336159380939449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5325670498084301E-2"/>
                  <c:y val="-1.43678160919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6628352490421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7.6628352490421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7241379310344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7.662684405828580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7241379310344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7.6628352490421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Sheet1!$A$2:$A$8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Sheet1!$B$2:$B$8</c:f>
              <c:numCache>
                <c:formatCode>General</c:formatCode>
                <c:ptCount val="7"/>
                <c:pt idx="0">
                  <c:v>12</c:v>
                </c:pt>
                <c:pt idx="1">
                  <c:v>8</c:v>
                </c:pt>
                <c:pt idx="2">
                  <c:v>8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8979840"/>
        <c:axId val="78981376"/>
        <c:axId val="0"/>
      </c:bar3DChart>
      <c:catAx>
        <c:axId val="789798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8981376"/>
        <c:crosses val="autoZero"/>
        <c:auto val="1"/>
        <c:lblAlgn val="ctr"/>
        <c:lblOffset val="100"/>
        <c:noMultiLvlLbl val="0"/>
      </c:catAx>
      <c:valAx>
        <c:axId val="7898137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789798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>
                <a:solidFill>
                  <a:schemeClr val="tx2">
                    <a:lumMod val="75000"/>
                  </a:schemeClr>
                </a:solidFill>
              </a:defRPr>
            </a:pPr>
            <a:r>
              <a:rPr lang="ka-GE" sz="1400" dirty="0">
                <a:solidFill>
                  <a:schemeClr val="tx2">
                    <a:lumMod val="75000"/>
                  </a:schemeClr>
                </a:solidFill>
              </a:rPr>
              <a:t>ბავშვების რაოდენობა</a:t>
            </a:r>
          </a:p>
        </c:rich>
      </c:tx>
      <c:layout>
        <c:manualLayout>
          <c:xMode val="edge"/>
          <c:yMode val="edge"/>
          <c:x val="0.24000498317830626"/>
          <c:y val="6.9553805774278212E-4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45911949685535E-2"/>
          <c:y val="0.20957364341085299"/>
          <c:w val="0.92697286352989705"/>
          <c:h val="0.6574138422914530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ბავშვების რაოდენობა</c:v>
                </c:pt>
              </c:strCache>
            </c:strRef>
          </c:tx>
          <c:spPr>
            <a:solidFill>
              <a:srgbClr val="339966"/>
            </a:solidFill>
          </c:spPr>
          <c:invertIfNegative val="0"/>
          <c:dLbls>
            <c:dLbl>
              <c:idx val="0"/>
              <c:layout>
                <c:manualLayout>
                  <c:x val="2.72518673370515E-2"/>
                  <c:y val="-1.81159420289855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11958968177067E-2"/>
                  <c:y val="-1.08695652173913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6.0559705193448301E-3"/>
                  <c:y val="-1.08695652173913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-1.81159420289855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8167911558034301E-2"/>
                  <c:y val="-2.89855072463768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1002</c:v>
                </c:pt>
                <c:pt idx="1">
                  <c:v>1238</c:v>
                </c:pt>
                <c:pt idx="2">
                  <c:v>1354</c:v>
                </c:pt>
                <c:pt idx="3">
                  <c:v>1446</c:v>
                </c:pt>
                <c:pt idx="4">
                  <c:v>1471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77820288"/>
        <c:axId val="77821824"/>
        <c:axId val="0"/>
      </c:bar3DChart>
      <c:catAx>
        <c:axId val="778202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7821824"/>
        <c:crosses val="autoZero"/>
        <c:auto val="1"/>
        <c:lblAlgn val="ctr"/>
        <c:lblOffset val="100"/>
        <c:noMultiLvlLbl val="0"/>
      </c:catAx>
      <c:valAx>
        <c:axId val="7782182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778202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ka-GE" sz="1400" dirty="0" smtClean="0">
                <a:solidFill>
                  <a:schemeClr val="tx2">
                    <a:lumMod val="75000"/>
                  </a:schemeClr>
                </a:solidFill>
              </a:rPr>
              <a:t>გადარიცხული</a:t>
            </a:r>
            <a:r>
              <a:rPr lang="ka-GE" sz="1400" baseline="0" dirty="0" smtClean="0">
                <a:solidFill>
                  <a:schemeClr val="tx2">
                    <a:lumMod val="75000"/>
                  </a:schemeClr>
                </a:solidFill>
              </a:rPr>
              <a:t> თანხები</a:t>
            </a:r>
            <a:endParaRPr lang="en-US" sz="1400" dirty="0">
              <a:solidFill>
                <a:schemeClr val="tx2">
                  <a:lumMod val="75000"/>
                </a:schemeClr>
              </a:solidFill>
            </a:endParaRPr>
          </a:p>
        </c:rich>
      </c:tx>
      <c:layout>
        <c:manualLayout>
          <c:xMode val="edge"/>
          <c:yMode val="edge"/>
          <c:x val="0.23745098039215701"/>
          <c:y val="5.2631578947368397E-2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10734463276836E-2"/>
          <c:y val="0.14880434782608701"/>
          <c:w val="0.951977401129944"/>
          <c:h val="0.7382001027045530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-8.4745762711864406E-3"/>
                  <c:y val="-2.17391304347826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2598870056497199E-2"/>
                  <c:y val="-1.08695652173913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8248587570621499E-3"/>
                  <c:y val="-1.81159420289855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-2.17391304347826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6900440411050401E-2"/>
                  <c:y val="-1.57565902088326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Sheet1!$B$2:$B$6</c:f>
              <c:numCache>
                <c:formatCode>#,##0</c:formatCode>
                <c:ptCount val="5"/>
                <c:pt idx="0">
                  <c:v>464525</c:v>
                </c:pt>
                <c:pt idx="1">
                  <c:v>529210</c:v>
                </c:pt>
                <c:pt idx="2">
                  <c:v>575695</c:v>
                </c:pt>
                <c:pt idx="3">
                  <c:v>620860</c:v>
                </c:pt>
                <c:pt idx="4">
                  <c:v>661415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79206656"/>
        <c:axId val="79208448"/>
        <c:axId val="0"/>
      </c:bar3DChart>
      <c:catAx>
        <c:axId val="79206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79208448"/>
        <c:crosses val="autoZero"/>
        <c:auto val="1"/>
        <c:lblAlgn val="ctr"/>
        <c:lblOffset val="100"/>
        <c:noMultiLvlLbl val="0"/>
      </c:catAx>
      <c:valAx>
        <c:axId val="79208448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79206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8749999999999999E-2"/>
                  <c:y val="-2.18749999999999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1666666666666701E-3"/>
                  <c:y val="-9.37499999999999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6666666666666601E-2"/>
                  <c:y val="-3.12500000000000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8749999999999999E-2"/>
                  <c:y val="-2.50002460629921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4583333333333301E-2"/>
                  <c:y val="-1.25000000000000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2.70833333333333E-2"/>
                  <c:y val="-1.25000000000000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2500000000000001E-2"/>
                  <c:y val="-3.12499999999999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solidFill>
                      <a:schemeClr val="tx2">
                        <a:lumMod val="75000"/>
                      </a:schemeClr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Sheet1!$A$2:$A$8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Sheet1!$B$2:$B$8</c:f>
              <c:numCache>
                <c:formatCode>General</c:formatCode>
                <c:ptCount val="7"/>
                <c:pt idx="0">
                  <c:v>4048</c:v>
                </c:pt>
                <c:pt idx="1">
                  <c:v>5057</c:v>
                </c:pt>
                <c:pt idx="2">
                  <c:v>8614</c:v>
                </c:pt>
                <c:pt idx="3">
                  <c:v>6179</c:v>
                </c:pt>
                <c:pt idx="4">
                  <c:v>6990</c:v>
                </c:pt>
                <c:pt idx="5">
                  <c:v>6328</c:v>
                </c:pt>
                <c:pt idx="6">
                  <c:v>8200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8932224"/>
        <c:axId val="78934016"/>
        <c:axId val="0"/>
      </c:bar3DChart>
      <c:catAx>
        <c:axId val="78932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8934016"/>
        <c:crosses val="autoZero"/>
        <c:auto val="1"/>
        <c:lblAlgn val="ctr"/>
        <c:lblOffset val="100"/>
        <c:noMultiLvlLbl val="0"/>
      </c:catAx>
      <c:valAx>
        <c:axId val="7893401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789322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ბიუჯეტი წლებში</c:v>
                </c:pt>
              </c:strCache>
            </c:strRef>
          </c:tx>
          <c:spPr>
            <a:solidFill>
              <a:srgbClr val="953735">
                <a:alpha val="92941"/>
              </a:srgbClr>
            </a:solidFill>
          </c:spPr>
          <c:invertIfNegative val="0"/>
          <c:dLbls>
            <c:dLbl>
              <c:idx val="0"/>
              <c:layout>
                <c:manualLayout>
                  <c:x val="4.8542415207807801E-3"/>
                  <c:y val="-5.8823529411764696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17401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6181229773462799E-3"/>
                  <c:y val="-1.764705882352940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17555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6.4724919093851101E-3"/>
                  <c:y val="-1.1764705882353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19640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-2.35294117647058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4.85436893203889E-3"/>
                  <c:y val="-1.76470588235294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0"/>
                  <c:y val="-3.52941176470588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1.6181229773462799E-3"/>
                  <c:y val="-2.05882352941176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3.2362459546925598E-3"/>
                  <c:y val="-1.17647058823528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>
                    <a:solidFill>
                      <a:schemeClr val="tx2">
                        <a:lumMod val="75000"/>
                      </a:schemeClr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</c:numCache>
            </c:numRef>
          </c:cat>
          <c:val>
            <c:numRef>
              <c:f>Sheet1!$B$2:$B$9</c:f>
              <c:numCache>
                <c:formatCode>#,##0</c:formatCode>
                <c:ptCount val="8"/>
                <c:pt idx="0">
                  <c:v>17401</c:v>
                </c:pt>
                <c:pt idx="1">
                  <c:v>17555</c:v>
                </c:pt>
                <c:pt idx="2">
                  <c:v>19640</c:v>
                </c:pt>
                <c:pt idx="3" formatCode="General">
                  <c:v>20000</c:v>
                </c:pt>
                <c:pt idx="4" formatCode="General">
                  <c:v>23000</c:v>
                </c:pt>
                <c:pt idx="5" formatCode="General">
                  <c:v>23000</c:v>
                </c:pt>
                <c:pt idx="6" formatCode="General">
                  <c:v>28200</c:v>
                </c:pt>
                <c:pt idx="7" formatCode="General">
                  <c:v>35890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79065088"/>
        <c:axId val="79066624"/>
        <c:axId val="0"/>
      </c:bar3DChart>
      <c:catAx>
        <c:axId val="79065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9066624"/>
        <c:crosses val="autoZero"/>
        <c:auto val="1"/>
        <c:lblAlgn val="ctr"/>
        <c:lblOffset val="100"/>
        <c:noMultiLvlLbl val="0"/>
      </c:catAx>
      <c:valAx>
        <c:axId val="79066624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790650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4.1596193151618222E-2"/>
          <c:y val="2.4339078806366609E-2"/>
          <c:w val="0.78410880075691292"/>
          <c:h val="0.8497528231188823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ბიუჯეტი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1"/>
              <c:layout>
                <c:manualLayout>
                  <c:x val="-1.5228672096323748E-3"/>
                  <c:y val="-4.037227689787053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7.306109551459669E-5"/>
                  <c:y val="-4.037227689787053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z="1400" smtClean="0">
                        <a:solidFill>
                          <a:schemeClr val="tx2">
                            <a:lumMod val="75000"/>
                          </a:schemeClr>
                        </a:solidFill>
                      </a:rPr>
                      <a:t>857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effectLst>
                <a:glow rad="127000">
                  <a:schemeClr val="bg2">
                    <a:lumMod val="50000"/>
                  </a:schemeClr>
                </a:glow>
              </a:effectLst>
            </c:spPr>
            <c:txPr>
              <a:bodyPr/>
              <a:lstStyle/>
              <a:p>
                <a:pPr>
                  <a:defRPr sz="1400">
                    <a:solidFill>
                      <a:schemeClr val="tx2">
                        <a:lumMod val="75000"/>
                      </a:schemeClr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</c:numCache>
            </c:numRef>
          </c:cat>
          <c:val>
            <c:numRef>
              <c:f>Sheet1!$B$2:$B$9</c:f>
              <c:numCache>
                <c:formatCode>General</c:formatCode>
                <c:ptCount val="8"/>
                <c:pt idx="0">
                  <c:v>129</c:v>
                </c:pt>
                <c:pt idx="1">
                  <c:v>232</c:v>
                </c:pt>
                <c:pt idx="2">
                  <c:v>472</c:v>
                </c:pt>
                <c:pt idx="3">
                  <c:v>832</c:v>
                </c:pt>
                <c:pt idx="4">
                  <c:v>878</c:v>
                </c:pt>
                <c:pt idx="5">
                  <c:v>950</c:v>
                </c:pt>
                <c:pt idx="6">
                  <c:v>1700</c:v>
                </c:pt>
                <c:pt idx="7">
                  <c:v>2371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ბენეფიციარი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dLbls>
            <c:dLbl>
              <c:idx val="0"/>
              <c:layout>
                <c:manualLayout>
                  <c:x val="1.3157779619652799E-2"/>
                  <c:y val="9.80290752693484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09688631876188E-2"/>
                  <c:y val="2.592726695897890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3157664502463501E-2"/>
                  <c:y val="-4.90145376346742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7.3952669195798256E-3"/>
                  <c:y val="-4.9015758857343765E-3"/>
                </c:manualLayout>
              </c:layout>
              <c:tx>
                <c:rich>
                  <a:bodyPr/>
                  <a:lstStyle/>
                  <a:p>
                    <a:r>
                      <a:rPr lang="en-US" sz="1400" smtClean="0">
                        <a:solidFill>
                          <a:schemeClr val="tx2">
                            <a:lumMod val="75000"/>
                          </a:schemeClr>
                        </a:solidFill>
                      </a:rPr>
                      <a:t>450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3157846670331898E-2"/>
                  <c:y val="9.8028338795246757E-3"/>
                </c:manualLayout>
              </c:layout>
              <c:tx>
                <c:rich>
                  <a:bodyPr/>
                  <a:lstStyle/>
                  <a:p>
                    <a:r>
                      <a:rPr lang="en-US" sz="1400" dirty="0" smtClean="0">
                        <a:solidFill>
                          <a:schemeClr val="tx2">
                            <a:lumMod val="75000"/>
                          </a:schemeClr>
                        </a:solidFill>
                      </a:rPr>
                      <a:t>530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3157894736842099E-2"/>
                  <c:y val="4.9014537634674204E-3"/>
                </c:manualLayout>
              </c:layout>
              <c:tx>
                <c:rich>
                  <a:bodyPr/>
                  <a:lstStyle/>
                  <a:p>
                    <a:r>
                      <a:rPr lang="en-US" sz="1400" dirty="0" smtClean="0">
                        <a:solidFill>
                          <a:schemeClr val="tx2">
                            <a:lumMod val="75000"/>
                          </a:schemeClr>
                        </a:solidFill>
                      </a:rPr>
                      <a:t>630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884747948353111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1.4498061141177781E-2"/>
                  <c:y val="-4.037227689787053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>
                    <a:solidFill>
                      <a:schemeClr val="tx2">
                        <a:lumMod val="75000"/>
                      </a:schemeClr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</c:numCache>
            </c:numRef>
          </c:cat>
          <c:val>
            <c:numRef>
              <c:f>Sheet1!$C$2:$C$9</c:f>
              <c:numCache>
                <c:formatCode>General</c:formatCode>
                <c:ptCount val="8"/>
                <c:pt idx="0">
                  <c:v>102</c:v>
                </c:pt>
                <c:pt idx="1">
                  <c:v>259</c:v>
                </c:pt>
                <c:pt idx="2">
                  <c:v>452</c:v>
                </c:pt>
                <c:pt idx="3">
                  <c:v>623</c:v>
                </c:pt>
                <c:pt idx="4">
                  <c:v>673</c:v>
                </c:pt>
                <c:pt idx="5">
                  <c:v>607</c:v>
                </c:pt>
                <c:pt idx="6">
                  <c:v>1190</c:v>
                </c:pt>
                <c:pt idx="7">
                  <c:v>1240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79161984"/>
        <c:axId val="79241600"/>
        <c:axId val="0"/>
      </c:bar3DChart>
      <c:catAx>
        <c:axId val="791619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9241600"/>
        <c:crosses val="autoZero"/>
        <c:auto val="1"/>
        <c:lblAlgn val="ctr"/>
        <c:lblOffset val="100"/>
        <c:noMultiLvlLbl val="0"/>
      </c:catAx>
      <c:valAx>
        <c:axId val="7924160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791619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4418568386098669"/>
          <c:y val="2.6222906466971185E-2"/>
          <c:w val="0.15581431613901334"/>
          <c:h val="0.27317503798013998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7391304347826101E-2"/>
          <c:y val="7.2065221862999504E-2"/>
          <c:w val="0.75837544220015995"/>
          <c:h val="0.7707350652630029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მომსახურება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dLbls>
            <c:dLbl>
              <c:idx val="2"/>
              <c:layout/>
              <c:tx>
                <c:rich>
                  <a:bodyPr/>
                  <a:lstStyle/>
                  <a:p>
                    <a:r>
                      <a:rPr lang="ka-GE" sz="1600" smtClean="0"/>
                      <a:t>11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z="1600" dirty="0" smtClean="0"/>
                      <a:t>20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</c:numCache>
            </c:numRef>
          </c:cat>
          <c:val>
            <c:numRef>
              <c:f>Sheet1!$B$2:$B$9</c:f>
              <c:numCache>
                <c:formatCode>General</c:formatCode>
                <c:ptCount val="8"/>
                <c:pt idx="0">
                  <c:v>5</c:v>
                </c:pt>
                <c:pt idx="1">
                  <c:v>9</c:v>
                </c:pt>
                <c:pt idx="2">
                  <c:v>10</c:v>
                </c:pt>
                <c:pt idx="3">
                  <c:v>13</c:v>
                </c:pt>
                <c:pt idx="4">
                  <c:v>15</c:v>
                </c:pt>
                <c:pt idx="5">
                  <c:v>15</c:v>
                </c:pt>
                <c:pt idx="6">
                  <c:v>27</c:v>
                </c:pt>
                <c:pt idx="7">
                  <c:v>28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მუნიციპალიტეტი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5.7971014492753598E-3"/>
                  <c:y val="-8.54623783843429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7971014492753901E-3"/>
                  <c:y val="4.27311891921718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797101449275359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7.2462626954239396E-3"/>
                  <c:y val="-8.5462378384343791E-3"/>
                </c:manualLayout>
              </c:layout>
              <c:tx>
                <c:rich>
                  <a:bodyPr/>
                  <a:lstStyle/>
                  <a:p>
                    <a:r>
                      <a:rPr lang="ka-GE" sz="1400" smtClean="0"/>
                      <a:t>6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5.7971014492753598E-3"/>
                  <c:y val="4.27311891921718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15942028985507E-2"/>
                  <c:y val="4.2731189192171896E-3"/>
                </c:manualLayout>
              </c:layout>
              <c:tx>
                <c:rich>
                  <a:bodyPr/>
                  <a:lstStyle/>
                  <a:p>
                    <a:r>
                      <a:rPr lang="en-US" sz="1400" dirty="0" smtClean="0"/>
                      <a:t>12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4.3478260869565218E-3"/>
                  <c:y val="-4.27311891921719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2.8985507246376812E-3"/>
                  <c:y val="-4.27311891921719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</c:numCache>
            </c:numRef>
          </c:cat>
          <c:val>
            <c:numRef>
              <c:f>Sheet1!$C$2:$C$9</c:f>
              <c:numCache>
                <c:formatCode>General</c:formatCode>
                <c:ptCount val="8"/>
                <c:pt idx="0">
                  <c:v>2</c:v>
                </c:pt>
                <c:pt idx="1">
                  <c:v>4</c:v>
                </c:pt>
                <c:pt idx="2">
                  <c:v>5</c:v>
                </c:pt>
                <c:pt idx="3">
                  <c:v>7</c:v>
                </c:pt>
                <c:pt idx="4">
                  <c:v>8</c:v>
                </c:pt>
                <c:pt idx="5">
                  <c:v>8</c:v>
                </c:pt>
                <c:pt idx="6">
                  <c:v>12</c:v>
                </c:pt>
                <c:pt idx="7">
                  <c:v>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79263616"/>
        <c:axId val="79265152"/>
        <c:axId val="0"/>
      </c:bar3DChart>
      <c:catAx>
        <c:axId val="79263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9265152"/>
        <c:crosses val="autoZero"/>
        <c:auto val="1"/>
        <c:lblAlgn val="ctr"/>
        <c:lblOffset val="100"/>
        <c:noMultiLvlLbl val="0"/>
      </c:catAx>
      <c:valAx>
        <c:axId val="7926515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792636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7883829738674"/>
          <c:y val="0.20118045751308516"/>
          <c:w val="0.20018829168093119"/>
          <c:h val="0.296969463208407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3249" y="0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D0BA33-1103-49A9-8A6F-D40671C61F62}" type="datetimeFigureOut">
              <a:rPr lang="en-US" smtClean="0"/>
              <a:t>04-Mar-19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8498" y="4705350"/>
            <a:ext cx="5427980" cy="4457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3249" y="9408981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AEC3CB-2E36-4EA2-9E50-0573A569D3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483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EC3CB-2E36-4EA2-9E50-0573A569D3C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6793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EC3CB-2E36-4EA2-9E50-0573A569D3C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2377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EC3CB-2E36-4EA2-9E50-0573A569D3C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46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EC3CB-2E36-4EA2-9E50-0573A569D3C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2855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EC3CB-2E36-4EA2-9E50-0573A569D3C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9674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EC3CB-2E36-4EA2-9E50-0573A569D3C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872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EC3CB-2E36-4EA2-9E50-0573A569D3C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5490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04-Mar-19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04-Mar-19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04-Mar-19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04-Mar-19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9826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04-Mar-19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6715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04-Mar-19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32978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04-Mar-19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83483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04-Mar-19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6652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04-Mar-19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00706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04-Mar-19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3383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04-Mar-19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1602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04-Mar-19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04-Mar-19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55845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04-Mar-19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1472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04-Mar-19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4640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04-Mar-19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04-Mar-19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04-Mar-19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04-Mar-19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04-Mar-19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04-Mar-19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04-Mar-19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>
            <a:alpha val="3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04-Mar-19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>
            <a:alpha val="3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04-Mar-19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386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5" Type="http://schemas.openxmlformats.org/officeDocument/2006/relationships/chart" Target="../charts/chart11.xml"/><Relationship Id="rId4" Type="http://schemas.openxmlformats.org/officeDocument/2006/relationships/chart" Target="../charts/chart1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590800"/>
            <a:ext cx="7772400" cy="1470025"/>
          </a:xfrm>
        </p:spPr>
        <p:txBody>
          <a:bodyPr/>
          <a:lstStyle/>
          <a:p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სოციალური სამუშაო და ბავშვთა კეთილდღეობა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381000"/>
            <a:ext cx="4474473" cy="131369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694436" y="5791200"/>
            <a:ext cx="39624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         </a:t>
            </a:r>
            <a:r>
              <a:rPr lang="ka-GE" sz="1600" dirty="0" smtClean="0">
                <a:solidFill>
                  <a:schemeClr val="tx2">
                    <a:lumMod val="75000"/>
                  </a:schemeClr>
                </a:solidFill>
              </a:rPr>
              <a:t>საქართველოს პარლამენტი</a:t>
            </a:r>
          </a:p>
          <a:p>
            <a:pPr algn="ctr"/>
            <a:r>
              <a:rPr lang="ka-GE" sz="1600" dirty="0" smtClean="0">
                <a:solidFill>
                  <a:schemeClr val="tx2">
                    <a:lumMod val="75000"/>
                  </a:schemeClr>
                </a:solidFill>
              </a:rPr>
              <a:t>    5 მარტი. 2019   </a:t>
            </a:r>
            <a:endParaRPr lang="en-US" sz="16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475733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-4559"/>
            <a:ext cx="8229600" cy="918959"/>
          </a:xfrm>
        </p:spPr>
        <p:txBody>
          <a:bodyPr>
            <a:normAutofit fontScale="90000"/>
          </a:bodyPr>
          <a:lstStyle/>
          <a:p>
            <a:r>
              <a:rPr lang="ka-GE" dirty="0">
                <a:solidFill>
                  <a:schemeClr val="tx2">
                    <a:lumMod val="75000"/>
                  </a:schemeClr>
                </a:solidFill>
              </a:rPr>
              <a:t>„</a:t>
            </a:r>
            <a:r>
              <a:rPr lang="ka-GE" sz="2000" dirty="0">
                <a:solidFill>
                  <a:schemeClr val="tx2">
                    <a:lumMod val="75000"/>
                  </a:schemeClr>
                </a:solidFill>
              </a:rPr>
              <a:t>კრიზისულ მდგომარეობაში მყოფი ბავშვიანი ოჯახების დახმარების </a:t>
            </a:r>
            <a:r>
              <a:rPr lang="ka-GE" sz="2000" dirty="0" smtClean="0">
                <a:solidFill>
                  <a:schemeClr val="tx2">
                    <a:lumMod val="75000"/>
                  </a:schemeClr>
                </a:solidFill>
              </a:rPr>
              <a:t>ქვეპროგრამა”</a:t>
            </a:r>
            <a:endParaRPr lang="en-US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990" b="4312"/>
          <a:stretch/>
        </p:blipFill>
        <p:spPr>
          <a:xfrm>
            <a:off x="76200" y="76200"/>
            <a:ext cx="533400" cy="599180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 flipH="1">
            <a:off x="1905000" y="2057400"/>
            <a:ext cx="29718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3505200" y="2057400"/>
            <a:ext cx="1371600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876800" y="2057400"/>
            <a:ext cx="2819400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7447280" y="2895600"/>
            <a:ext cx="1600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400" dirty="0"/>
              <a:t>შეფასებული </a:t>
            </a:r>
            <a:endParaRPr lang="en-US" sz="1400" dirty="0"/>
          </a:p>
          <a:p>
            <a:pPr algn="ctr"/>
            <a:r>
              <a:rPr lang="ka-GE" sz="1400" dirty="0" smtClean="0"/>
              <a:t>მწვავე </a:t>
            </a:r>
            <a:r>
              <a:rPr lang="ka-GE" sz="1400" dirty="0"/>
              <a:t>კრიზისის </a:t>
            </a:r>
            <a:r>
              <a:rPr lang="ka-GE" sz="1400" dirty="0" smtClean="0"/>
              <a:t>მდგომარეობით</a:t>
            </a:r>
            <a:endParaRPr lang="en-US" sz="1400" dirty="0"/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4876800" y="2057400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4876800" y="2057400"/>
            <a:ext cx="137160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1219200" y="4267200"/>
            <a:ext cx="723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dirty="0">
                <a:solidFill>
                  <a:srgbClr val="800000"/>
                </a:solidFill>
              </a:rPr>
              <a:t>აღნიშნული სამიზნე ჯგუფის ყველა მომართვა დღეის მდგომარეობით </a:t>
            </a:r>
            <a:r>
              <a:rPr lang="ka-GE" sz="2000" dirty="0" smtClean="0">
                <a:solidFill>
                  <a:srgbClr val="800000"/>
                </a:solidFill>
              </a:rPr>
              <a:t>დაკმაყოფილებულია</a:t>
            </a:r>
            <a:endParaRPr lang="en-US" sz="2000" dirty="0">
              <a:solidFill>
                <a:srgbClr val="8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71800" y="1473756"/>
            <a:ext cx="441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სამიზნე ჯგუფი: ბავშვიანი ოჯახები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09600" y="2839720"/>
            <a:ext cx="1600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400" dirty="0" smtClean="0"/>
              <a:t>საჭიროებენ პირველად დახმარებას</a:t>
            </a:r>
            <a:endParaRPr lang="en-US" sz="1400" dirty="0"/>
          </a:p>
        </p:txBody>
      </p:sp>
      <p:sp>
        <p:nvSpPr>
          <p:cNvPr id="20" name="TextBox 19"/>
          <p:cNvSpPr txBox="1"/>
          <p:nvPr/>
        </p:nvSpPr>
        <p:spPr>
          <a:xfrm>
            <a:off x="2209800" y="2895600"/>
            <a:ext cx="1905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400" dirty="0" smtClean="0"/>
              <a:t>რეინტეგრაციას დაქვემდებარებული ბავშვებით</a:t>
            </a:r>
            <a:endParaRPr lang="en-US" sz="1400" dirty="0"/>
          </a:p>
        </p:txBody>
      </p:sp>
      <p:sp>
        <p:nvSpPr>
          <p:cNvPr id="21" name="TextBox 20"/>
          <p:cNvSpPr txBox="1"/>
          <p:nvPr/>
        </p:nvSpPr>
        <p:spPr>
          <a:xfrm>
            <a:off x="4084320" y="3034099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400" dirty="0" smtClean="0"/>
              <a:t>რეინტეგრაციაში ჩართული ბავშვით</a:t>
            </a:r>
            <a:endParaRPr lang="en-US" sz="1400" dirty="0"/>
          </a:p>
        </p:txBody>
      </p:sp>
      <p:sp>
        <p:nvSpPr>
          <p:cNvPr id="22" name="TextBox 21"/>
          <p:cNvSpPr txBox="1"/>
          <p:nvPr/>
        </p:nvSpPr>
        <p:spPr>
          <a:xfrm>
            <a:off x="5811520" y="3034099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400" dirty="0" smtClean="0"/>
              <a:t>ერთი, ან მეტი შშმ ბავშვით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641185832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09600" y="2133600"/>
            <a:ext cx="8229600" cy="2286000"/>
          </a:xfrm>
          <a:ln w="44450">
            <a:solidFill>
              <a:schemeClr val="accent5">
                <a:lumMod val="75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ბავშვთა კეთილდღეობისთვის განხორციელებული საქმიანობის სტატისტიკური მიმოხილვა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0149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42901"/>
            <a:ext cx="8229600" cy="1143000"/>
          </a:xfrm>
        </p:spPr>
        <p:txBody>
          <a:bodyPr>
            <a:noAutofit/>
          </a:bodyPr>
          <a:lstStyle/>
          <a:p>
            <a:r>
              <a:rPr lang="ka-GE" sz="2800" b="1" dirty="0" smtClean="0">
                <a:solidFill>
                  <a:schemeClr val="tx2">
                    <a:lumMod val="75000"/>
                  </a:schemeClr>
                </a:solidFill>
              </a:rPr>
              <a:t>სახელმწიფო მზრუნველობაში არსებული მზრუნველობამოკლებულ ბავშთა სახლები</a:t>
            </a:r>
            <a:endParaRPr lang="en-US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649371072"/>
              </p:ext>
            </p:extLst>
          </p:nvPr>
        </p:nvGraphicFramePr>
        <p:xfrm>
          <a:off x="1219200" y="1905000"/>
          <a:ext cx="66294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990" b="4312"/>
          <a:stretch/>
        </p:blipFill>
        <p:spPr>
          <a:xfrm>
            <a:off x="152401" y="109889"/>
            <a:ext cx="609600" cy="684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645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532" y="45720"/>
            <a:ext cx="8229600" cy="1143000"/>
          </a:xfrm>
        </p:spPr>
        <p:txBody>
          <a:bodyPr>
            <a:noAutofit/>
          </a:bodyPr>
          <a:lstStyle/>
          <a:p>
            <a:r>
              <a:rPr lang="ka-GE" sz="1800" b="1" dirty="0" smtClean="0">
                <a:solidFill>
                  <a:schemeClr val="tx2">
                    <a:lumMod val="75000"/>
                  </a:schemeClr>
                </a:solidFill>
              </a:rPr>
              <a:t>მინდობით აღზრდაში ჩართულ ბავშვების/ოჯახების რაოდენობა და მათზე გადარიცხული თანხები</a:t>
            </a:r>
            <a:endParaRPr lang="en-US" sz="1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990" b="4312"/>
          <a:stretch/>
        </p:blipFill>
        <p:spPr>
          <a:xfrm>
            <a:off x="-1" y="0"/>
            <a:ext cx="678345" cy="762000"/>
          </a:xfrm>
          <a:prstGeom prst="rect">
            <a:avLst/>
          </a:prstGeom>
        </p:spPr>
      </p:pic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49583465"/>
              </p:ext>
            </p:extLst>
          </p:nvPr>
        </p:nvGraphicFramePr>
        <p:xfrm>
          <a:off x="169244" y="1676400"/>
          <a:ext cx="4326556" cy="29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134800302"/>
              </p:ext>
            </p:extLst>
          </p:nvPr>
        </p:nvGraphicFramePr>
        <p:xfrm>
          <a:off x="4648200" y="1524000"/>
          <a:ext cx="426720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713137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Graphic spid="7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990" b="4312"/>
          <a:stretch/>
        </p:blipFill>
        <p:spPr>
          <a:xfrm>
            <a:off x="76200" y="76200"/>
            <a:ext cx="612652" cy="688206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65052" y="261486"/>
            <a:ext cx="8229600" cy="1143000"/>
          </a:xfrm>
        </p:spPr>
        <p:txBody>
          <a:bodyPr>
            <a:noAutofit/>
          </a:bodyPr>
          <a:lstStyle/>
          <a:p>
            <a:r>
              <a:rPr lang="ka-GE" sz="2400" b="1" dirty="0" smtClean="0">
                <a:solidFill>
                  <a:schemeClr val="tx2">
                    <a:lumMod val="75000"/>
                  </a:schemeClr>
                </a:solidFill>
              </a:rPr>
              <a:t>სოციალური რებილიტაციისა და ბავშვზე ზრუნვის სახელმწიფო პროგრამისა და რეინტეგრაციის შემწეობის მიმღებთა რაოდენობა</a:t>
            </a:r>
            <a:endParaRPr lang="en-US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309680488"/>
              </p:ext>
            </p:extLst>
          </p:nvPr>
        </p:nvGraphicFramePr>
        <p:xfrm>
          <a:off x="1600200" y="22098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98998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ka-GE" sz="2700" b="1" dirty="0" smtClean="0">
                <a:solidFill>
                  <a:schemeClr val="tx2">
                    <a:lumMod val="75000"/>
                  </a:schemeClr>
                </a:solidFill>
              </a:rPr>
              <a:t>„სოციალური  </a:t>
            </a:r>
            <a:r>
              <a:rPr lang="ka-GE" sz="2700" b="1" dirty="0">
                <a:solidFill>
                  <a:schemeClr val="tx2">
                    <a:lumMod val="75000"/>
                  </a:schemeClr>
                </a:solidFill>
              </a:rPr>
              <a:t>რეაბილიტაცია და ბავშვზე </a:t>
            </a:r>
            <a:r>
              <a:rPr lang="ka-GE" sz="2700" b="1" dirty="0" smtClean="0">
                <a:solidFill>
                  <a:schemeClr val="tx2">
                    <a:lumMod val="75000"/>
                  </a:schemeClr>
                </a:solidFill>
              </a:rPr>
              <a:t>ზრუნვა“ ბიუჯეტის ზრდა</a:t>
            </a:r>
            <a:r>
              <a:rPr lang="ka-GE" dirty="0"/>
              <a:t/>
            </a:r>
            <a:br>
              <a:rPr lang="ka-GE" dirty="0"/>
            </a:br>
            <a:endParaRPr lang="en-US" dirty="0"/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2694778603"/>
              </p:ext>
            </p:extLst>
          </p:nvPr>
        </p:nvGraphicFramePr>
        <p:xfrm>
          <a:off x="533400" y="1143000"/>
          <a:ext cx="7848600" cy="431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990" b="4312"/>
          <a:stretch/>
        </p:blipFill>
        <p:spPr>
          <a:xfrm>
            <a:off x="21846" y="39303"/>
            <a:ext cx="612652" cy="688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900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8589" y="228600"/>
            <a:ext cx="8046811" cy="804512"/>
          </a:xfrm>
        </p:spPr>
        <p:txBody>
          <a:bodyPr>
            <a:normAutofit fontScale="90000"/>
          </a:bodyPr>
          <a:lstStyle/>
          <a:p>
            <a:r>
              <a:rPr lang="ka-GE" sz="3100" b="1" dirty="0">
                <a:solidFill>
                  <a:schemeClr val="tx2">
                    <a:lumMod val="75000"/>
                  </a:schemeClr>
                </a:solidFill>
              </a:rPr>
              <a:t>ადრეული განვითარება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990" b="4312"/>
          <a:stretch/>
        </p:blipFill>
        <p:spPr>
          <a:xfrm>
            <a:off x="76200" y="10160"/>
            <a:ext cx="669300" cy="751840"/>
          </a:xfrm>
          <a:prstGeom prst="rect">
            <a:avLst/>
          </a:prstGeom>
        </p:spPr>
      </p:pic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98641049"/>
              </p:ext>
            </p:extLst>
          </p:nvPr>
        </p:nvGraphicFramePr>
        <p:xfrm>
          <a:off x="152400" y="685800"/>
          <a:ext cx="8759792" cy="31457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1586174116"/>
              </p:ext>
            </p:extLst>
          </p:nvPr>
        </p:nvGraphicFramePr>
        <p:xfrm>
          <a:off x="158817" y="3810000"/>
          <a:ext cx="8763000" cy="29720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657073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Graphic spid="6" grpId="0">
        <p:bldAsOne/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76610" y="109889"/>
            <a:ext cx="822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800" b="1" dirty="0" smtClean="0">
                <a:solidFill>
                  <a:schemeClr val="tx2">
                    <a:lumMod val="75000"/>
                  </a:schemeClr>
                </a:solidFill>
              </a:rPr>
              <a:t>ბავშვთა რეაბილიტაცია</a:t>
            </a:r>
            <a:endParaRPr lang="en-US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990" b="4312"/>
          <a:stretch/>
        </p:blipFill>
        <p:spPr>
          <a:xfrm>
            <a:off x="152400" y="109889"/>
            <a:ext cx="716189" cy="804512"/>
          </a:xfrm>
          <a:prstGeom prst="rect">
            <a:avLst/>
          </a:prstGeom>
        </p:spPr>
      </p:pic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1733882790"/>
              </p:ext>
            </p:extLst>
          </p:nvPr>
        </p:nvGraphicFramePr>
        <p:xfrm>
          <a:off x="152400" y="685800"/>
          <a:ext cx="8839200" cy="31458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2527958055"/>
              </p:ext>
            </p:extLst>
          </p:nvPr>
        </p:nvGraphicFramePr>
        <p:xfrm>
          <a:off x="510494" y="3733800"/>
          <a:ext cx="8382000" cy="29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266650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  <p:bldGraphic spid="11" grpId="0">
        <p:bldAsOne/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08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ka-GE" sz="3600" b="1" dirty="0" smtClean="0">
                <a:solidFill>
                  <a:srgbClr val="17375E"/>
                </a:solidFill>
              </a:rPr>
              <a:t>დღის ცენტრები</a:t>
            </a:r>
            <a:endParaRPr lang="en-US" sz="3600" b="1" dirty="0">
              <a:solidFill>
                <a:srgbClr val="17375E"/>
              </a:solidFill>
            </a:endParaRP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867175751"/>
              </p:ext>
            </p:extLst>
          </p:nvPr>
        </p:nvGraphicFramePr>
        <p:xfrm>
          <a:off x="228601" y="609600"/>
          <a:ext cx="8534400" cy="2819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990" b="4312"/>
          <a:stretch/>
        </p:blipFill>
        <p:spPr>
          <a:xfrm>
            <a:off x="152400" y="109889"/>
            <a:ext cx="716189" cy="804512"/>
          </a:xfrm>
          <a:prstGeom prst="rect">
            <a:avLst/>
          </a:prstGeom>
        </p:spPr>
      </p:pic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543659806"/>
              </p:ext>
            </p:extLst>
          </p:nvPr>
        </p:nvGraphicFramePr>
        <p:xfrm>
          <a:off x="30706" y="3657600"/>
          <a:ext cx="8732293" cy="2819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719839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6" grpId="0">
        <p:bldAsOne/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039183176"/>
              </p:ext>
            </p:extLst>
          </p:nvPr>
        </p:nvGraphicFramePr>
        <p:xfrm>
          <a:off x="152400" y="1143000"/>
          <a:ext cx="87630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25734" y="250535"/>
            <a:ext cx="822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800" b="1" dirty="0" smtClean="0">
                <a:solidFill>
                  <a:schemeClr val="tx2">
                    <a:lumMod val="75000"/>
                  </a:schemeClr>
                </a:solidFill>
              </a:rPr>
              <a:t>შშმ დღის ცენტრები</a:t>
            </a:r>
            <a:endParaRPr lang="en-US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990" b="4312"/>
          <a:stretch/>
        </p:blipFill>
        <p:spPr>
          <a:xfrm>
            <a:off x="20320" y="76200"/>
            <a:ext cx="716189" cy="804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523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796942" y="46249"/>
            <a:ext cx="36038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b="1" dirty="0" smtClean="0">
                <a:solidFill>
                  <a:srgbClr val="C00000"/>
                </a:solidFill>
              </a:rPr>
              <a:t>ქრონოლოგიური მიმოხილვა</a:t>
            </a: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01542" y="842599"/>
            <a:ext cx="1295400" cy="36933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1999 წელი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2342" y="1213717"/>
            <a:ext cx="3733800" cy="1682162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sz="1400" dirty="0"/>
              <a:t>„ობოლ და მშობელთა მზრუნველობას მოკლებულ ბავშვთა შვილობილად აყვანის შესახებ“ საქართველოს კანონის </a:t>
            </a:r>
            <a:r>
              <a:rPr lang="ka-GE" sz="1400" dirty="0" smtClean="0"/>
              <a:t>საფუძველზე</a:t>
            </a:r>
            <a:r>
              <a:rPr lang="en-US" sz="1400" dirty="0" smtClean="0"/>
              <a:t>,</a:t>
            </a:r>
            <a:r>
              <a:rPr lang="ka-GE" sz="1400" dirty="0" smtClean="0"/>
              <a:t> </a:t>
            </a:r>
            <a:r>
              <a:rPr lang="ka-GE" sz="1400" dirty="0"/>
              <a:t>სოციალური მუშაკის პროფესიული განვითარების პროცესის დასაწყისი; </a:t>
            </a:r>
            <a:endParaRPr lang="en-US" sz="1400" dirty="0" smtClean="0"/>
          </a:p>
          <a:p>
            <a:pPr algn="ctr"/>
            <a:r>
              <a:rPr lang="ka-GE" sz="1400" dirty="0" smtClean="0"/>
              <a:t>გადამზადდა </a:t>
            </a:r>
            <a:r>
              <a:rPr lang="ka-GE" sz="1400" dirty="0"/>
              <a:t>20 </a:t>
            </a:r>
            <a:r>
              <a:rPr lang="ka-GE" sz="1600" dirty="0"/>
              <a:t>სოციალური </a:t>
            </a:r>
            <a:r>
              <a:rPr lang="ka-GE" sz="1600" dirty="0" smtClean="0"/>
              <a:t>მუშაკი</a:t>
            </a:r>
            <a:endParaRPr lang="ka-GE" dirty="0"/>
          </a:p>
        </p:txBody>
      </p:sp>
      <p:sp>
        <p:nvSpPr>
          <p:cNvPr id="13" name="TextBox 12"/>
          <p:cNvSpPr txBox="1"/>
          <p:nvPr/>
        </p:nvSpPr>
        <p:spPr>
          <a:xfrm>
            <a:off x="6291345" y="842599"/>
            <a:ext cx="1295400" cy="36933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2009 წელი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134007" y="1213717"/>
            <a:ext cx="3610075" cy="1600438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sz="1400" dirty="0" smtClean="0"/>
              <a:t>მთავრობის </a:t>
            </a:r>
            <a:r>
              <a:rPr lang="ka-GE" sz="1400" dirty="0" smtClean="0"/>
              <a:t>გადაწყვეტილებით</a:t>
            </a:r>
            <a:r>
              <a:rPr lang="en-US" sz="1400" dirty="0" smtClean="0"/>
              <a:t>,</a:t>
            </a:r>
            <a:r>
              <a:rPr lang="ka-GE" sz="1400" dirty="0" smtClean="0"/>
              <a:t> ბავშვზე რეზიდენტულ </a:t>
            </a:r>
            <a:r>
              <a:rPr lang="ka-GE" sz="1400" dirty="0"/>
              <a:t>დაწესებულებებში </a:t>
            </a:r>
            <a:r>
              <a:rPr lang="ka-GE" sz="1400" dirty="0" smtClean="0"/>
              <a:t>ზრუნვის </a:t>
            </a:r>
            <a:r>
              <a:rPr lang="ka-GE" sz="1400" dirty="0"/>
              <a:t>სისტემა გადაეცა  სამინისტროს. </a:t>
            </a:r>
            <a:endParaRPr lang="en-US" sz="1400" dirty="0" smtClean="0"/>
          </a:p>
          <a:p>
            <a:pPr algn="ctr"/>
            <a:r>
              <a:rPr lang="ka-GE" sz="1400" dirty="0" smtClean="0"/>
              <a:t>კანონით </a:t>
            </a:r>
            <a:r>
              <a:rPr lang="ka-GE" sz="1400" dirty="0"/>
              <a:t>მეურვეობისა და მზრუნველობის ორგანოდ განისაზღვრა სსიპ </a:t>
            </a:r>
            <a:r>
              <a:rPr lang="ka-GE" sz="1400" dirty="0" smtClean="0"/>
              <a:t>სოციალურ</a:t>
            </a:r>
            <a:r>
              <a:rPr lang="ka-GE" sz="1400" dirty="0" smtClean="0"/>
              <a:t>ი</a:t>
            </a:r>
            <a:r>
              <a:rPr lang="ka-GE" sz="1400" dirty="0" smtClean="0"/>
              <a:t> </a:t>
            </a:r>
            <a:r>
              <a:rPr lang="ka-GE" sz="1400" dirty="0"/>
              <a:t>მომსახურების </a:t>
            </a:r>
            <a:r>
              <a:rPr lang="ka-GE" sz="1400" dirty="0" smtClean="0"/>
              <a:t>სააგენტო </a:t>
            </a:r>
            <a:endParaRPr lang="ka-GE" sz="1400" dirty="0"/>
          </a:p>
        </p:txBody>
      </p:sp>
      <p:sp>
        <p:nvSpPr>
          <p:cNvPr id="15" name="TextBox 14"/>
          <p:cNvSpPr txBox="1"/>
          <p:nvPr/>
        </p:nvSpPr>
        <p:spPr>
          <a:xfrm>
            <a:off x="1501542" y="3040058"/>
            <a:ext cx="1295400" cy="369332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2018 წელი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971048" y="3409390"/>
            <a:ext cx="3902811" cy="1815882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sz="1400" dirty="0"/>
              <a:t>სოციალური მუშაობის სისტემის გაძლერების და კოორდინაციის </a:t>
            </a:r>
            <a:r>
              <a:rPr lang="ka-GE" sz="1400" dirty="0" smtClean="0"/>
              <a:t>მიზნით, </a:t>
            </a:r>
            <a:r>
              <a:rPr lang="ka-GE" sz="1400" dirty="0"/>
              <a:t>სამინისტროში შეიქმნა სპეციალური საბჭო, სადაც განიხილება სოციალური სამუშაოს ეფექტური განხორციელების მიზნით გასატარებელი </a:t>
            </a:r>
            <a:r>
              <a:rPr lang="ka-GE" sz="1400" dirty="0" smtClean="0"/>
              <a:t>ღონისძიებები </a:t>
            </a:r>
            <a:r>
              <a:rPr lang="ka-GE" sz="1400" dirty="0"/>
              <a:t>და </a:t>
            </a:r>
            <a:r>
              <a:rPr lang="ka-GE" sz="1400" dirty="0" smtClean="0"/>
              <a:t>გამოწვევებისა </a:t>
            </a:r>
            <a:r>
              <a:rPr lang="ka-GE" sz="1400" dirty="0"/>
              <a:t>და პრობლემების დაძლევის </a:t>
            </a:r>
            <a:r>
              <a:rPr lang="ka-GE" sz="1400" dirty="0" smtClean="0"/>
              <a:t>კონკრეტული გზები. </a:t>
            </a:r>
            <a:endParaRPr lang="en-US" sz="1400" dirty="0"/>
          </a:p>
        </p:txBody>
      </p:sp>
      <p:sp>
        <p:nvSpPr>
          <p:cNvPr id="17" name="TextBox 16"/>
          <p:cNvSpPr txBox="1"/>
          <p:nvPr/>
        </p:nvSpPr>
        <p:spPr>
          <a:xfrm>
            <a:off x="109086" y="3414192"/>
            <a:ext cx="4386714" cy="3323987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sz="1400" dirty="0" smtClean="0"/>
              <a:t>გაეროს </a:t>
            </a:r>
            <a:r>
              <a:rPr lang="ka-GE" sz="1400" dirty="0"/>
              <a:t>ბავშთა ფონდთან </a:t>
            </a:r>
            <a:r>
              <a:rPr lang="ka-GE" sz="1400" dirty="0" smtClean="0"/>
              <a:t>პარტნიორობით, </a:t>
            </a:r>
            <a:r>
              <a:rPr lang="ka-GE" sz="1400" dirty="0"/>
              <a:t>სამინისტროს მიერ ინიცირებული იყო </a:t>
            </a:r>
            <a:r>
              <a:rPr lang="ka-GE" sz="1400" dirty="0" smtClean="0"/>
              <a:t>სოციალური </a:t>
            </a:r>
            <a:r>
              <a:rPr lang="ka-GE" sz="1400" dirty="0"/>
              <a:t>მუშაკების საქმიანობის შეფასება, </a:t>
            </a:r>
            <a:r>
              <a:rPr lang="ka-GE" sz="1400" dirty="0" smtClean="0"/>
              <a:t>საქმიანობის </a:t>
            </a:r>
            <a:r>
              <a:rPr lang="ka-GE" sz="1400" dirty="0"/>
              <a:t>ძირითადი მიმართულებების </a:t>
            </a:r>
            <a:r>
              <a:rPr lang="ka-GE" sz="1400" dirty="0" smtClean="0"/>
              <a:t>ანაზილი.</a:t>
            </a:r>
          </a:p>
          <a:p>
            <a:pPr algn="ctr"/>
            <a:r>
              <a:rPr lang="ka-GE" sz="1400" dirty="0" smtClean="0"/>
              <a:t>შემუშავებული რეკომენდაციები </a:t>
            </a:r>
            <a:r>
              <a:rPr lang="ka-GE" sz="1400" dirty="0"/>
              <a:t>და სტანდარტული ოპერატიული </a:t>
            </a:r>
            <a:r>
              <a:rPr lang="ka-GE" sz="1400" dirty="0" smtClean="0"/>
              <a:t>პროცედურები გადაგზავნილია </a:t>
            </a:r>
            <a:r>
              <a:rPr lang="ka-GE" sz="1400" dirty="0"/>
              <a:t>ყველა ტერიოტორიულ </a:t>
            </a:r>
            <a:r>
              <a:rPr lang="ka-GE" sz="1400" dirty="0" smtClean="0"/>
              <a:t>ერთეულში</a:t>
            </a:r>
            <a:r>
              <a:rPr lang="ka-GE" sz="1400" dirty="0" smtClean="0"/>
              <a:t>.</a:t>
            </a:r>
          </a:p>
          <a:p>
            <a:pPr algn="ctr"/>
            <a:r>
              <a:rPr lang="ka-GE" sz="1400" dirty="0" smtClean="0"/>
              <a:t> </a:t>
            </a:r>
            <a:r>
              <a:rPr lang="ka-GE" sz="1400" dirty="0"/>
              <a:t>დამტკიცდა სოციალური სამუშაოს შესახებ </a:t>
            </a:r>
            <a:r>
              <a:rPr lang="ka-GE" sz="1400" dirty="0" smtClean="0"/>
              <a:t>კანონი, </a:t>
            </a:r>
            <a:r>
              <a:rPr lang="ka-GE" sz="1400" dirty="0"/>
              <a:t>რომელიც</a:t>
            </a:r>
            <a:endParaRPr lang="en-US" sz="1400" dirty="0"/>
          </a:p>
          <a:p>
            <a:pPr algn="ctr"/>
            <a:r>
              <a:rPr lang="ka-GE" sz="1400" dirty="0"/>
              <a:t>მიმართულია სოციალური მუშაობის </a:t>
            </a:r>
            <a:r>
              <a:rPr lang="ka-GE" sz="1400" dirty="0" smtClean="0"/>
              <a:t>გაძლიერებისკენ. </a:t>
            </a:r>
          </a:p>
          <a:p>
            <a:pPr algn="ctr"/>
            <a:r>
              <a:rPr lang="ka-GE" sz="1400" dirty="0" smtClean="0"/>
              <a:t>კანონის თანახმად სოციალური </a:t>
            </a:r>
            <a:r>
              <a:rPr lang="ka-GE" sz="1400" dirty="0" smtClean="0"/>
              <a:t>სამუშაო დაინერგება </a:t>
            </a:r>
            <a:r>
              <a:rPr lang="ka-GE" sz="1400" dirty="0" smtClean="0"/>
              <a:t>თვითმმართველობებში</a:t>
            </a:r>
            <a:r>
              <a:rPr lang="ka-GE" sz="1400" dirty="0"/>
              <a:t> </a:t>
            </a:r>
            <a:r>
              <a:rPr lang="ka-GE" sz="1400" dirty="0" smtClean="0"/>
              <a:t>და საგანმანათლებლო  სისტემაში.</a:t>
            </a:r>
            <a:endParaRPr lang="en-US" sz="1400" dirty="0"/>
          </a:p>
        </p:txBody>
      </p:sp>
      <p:sp>
        <p:nvSpPr>
          <p:cNvPr id="18" name="TextBox 17"/>
          <p:cNvSpPr txBox="1"/>
          <p:nvPr/>
        </p:nvSpPr>
        <p:spPr>
          <a:xfrm>
            <a:off x="6172200" y="3040058"/>
            <a:ext cx="1313848" cy="36933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>
                <a:solidFill>
                  <a:schemeClr val="tx2">
                    <a:lumMod val="75000"/>
                  </a:schemeClr>
                </a:solidFill>
              </a:rPr>
              <a:t>2019 წელი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990" b="4312"/>
          <a:stretch/>
        </p:blipFill>
        <p:spPr>
          <a:xfrm>
            <a:off x="109086" y="46249"/>
            <a:ext cx="563965" cy="635598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838324" y="5334000"/>
            <a:ext cx="2238876" cy="338554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ka-GE" sz="1600" dirty="0" smtClean="0"/>
              <a:t>     ბოლო ათწლეული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4950728" y="5693210"/>
            <a:ext cx="3964672" cy="1092607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a-GE" sz="1300" dirty="0" smtClean="0"/>
              <a:t>გაიზარდა სოციალური </a:t>
            </a:r>
            <a:r>
              <a:rPr lang="ka-GE" sz="1300" dirty="0"/>
              <a:t>მუშაობის სფეროები და მიმართულებები; სოციალური მუშაკების როლი, </a:t>
            </a:r>
            <a:r>
              <a:rPr lang="ka-GE" sz="1300" dirty="0" smtClean="0"/>
              <a:t>და ფუნქცია გასცდა </a:t>
            </a:r>
            <a:r>
              <a:rPr lang="ka-GE" sz="1300" dirty="0"/>
              <a:t>დეინსტიტუციონალიზაციის ფარგლებს და მოიცვა მოსახლეობის სხვადასხვა მოწყვლადი ჯგუფები და კატეგორიები.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34350867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231" y="736544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400" b="1" dirty="0">
                <a:solidFill>
                  <a:schemeClr val="tx2">
                    <a:lumMod val="75000"/>
                  </a:schemeClr>
                </a:solidFill>
              </a:rPr>
              <a:t>ბავშვთა </a:t>
            </a:r>
            <a:r>
              <a:rPr lang="ka-GE" sz="2400" b="1" dirty="0" smtClean="0">
                <a:solidFill>
                  <a:schemeClr val="tx2">
                    <a:lumMod val="75000"/>
                  </a:schemeClr>
                </a:solidFill>
              </a:rPr>
              <a:t>კეთილდღეობისთვის</a:t>
            </a:r>
            <a:endParaRPr lang="en-US" sz="2400" dirty="0">
              <a:solidFill>
                <a:schemeClr val="accent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38" name="Picture 3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990" b="4312"/>
          <a:stretch/>
        </p:blipFill>
        <p:spPr>
          <a:xfrm>
            <a:off x="36702" y="10160"/>
            <a:ext cx="614513" cy="69029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476307" y="1894916"/>
            <a:ext cx="86901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dirty="0" smtClean="0"/>
              <a:t>2019  წლიდან  ბავშვზე </a:t>
            </a:r>
            <a:r>
              <a:rPr lang="ka-GE" dirty="0" smtClean="0"/>
              <a:t>სოციალური დახმარების </a:t>
            </a:r>
            <a:r>
              <a:rPr lang="ka-GE" dirty="0" smtClean="0"/>
              <a:t>დანამატი </a:t>
            </a:r>
            <a:r>
              <a:rPr lang="ka-GE" dirty="0" smtClean="0"/>
              <a:t>გაიზრდა 50 ლარამდე</a:t>
            </a:r>
            <a:endParaRPr lang="ka-GE" dirty="0"/>
          </a:p>
        </p:txBody>
      </p:sp>
      <p:sp>
        <p:nvSpPr>
          <p:cNvPr id="9" name="TextBox 8"/>
          <p:cNvSpPr txBox="1"/>
          <p:nvPr/>
        </p:nvSpPr>
        <p:spPr>
          <a:xfrm>
            <a:off x="2064908" y="2971800"/>
            <a:ext cx="59340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გაიზარდა შშმ ბავშვის სოციალური პაკეტის ოდენობა 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2374581" y="3978174"/>
            <a:ext cx="518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გაიზარდა რეინტეგრაციის შემწეობა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2223455" y="4953000"/>
            <a:ext cx="57026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 smtClean="0"/>
              <a:t>2014 წლიდან </a:t>
            </a:r>
            <a:r>
              <a:rPr lang="ka-GE" dirty="0"/>
              <a:t>2-ჯერ </a:t>
            </a:r>
            <a:r>
              <a:rPr lang="ka-GE" dirty="0" smtClean="0"/>
              <a:t> გაიზარდა პროგრამების ბიუჯეტი  და სერვისების მოცულობა</a:t>
            </a:r>
            <a:endParaRPr lang="en-US" dirty="0"/>
          </a:p>
        </p:txBody>
      </p:sp>
      <p:sp>
        <p:nvSpPr>
          <p:cNvPr id="42" name="Rectangle 41">
            <a:extLst>
              <a:ext uri="{FF2B5EF4-FFF2-40B4-BE49-F238E27FC236}">
                <a16:creationId xmlns="" xmlns:a16="http://schemas.microsoft.com/office/drawing/2014/main" id="{BBE922E5-EF4D-4BF4-9AC0-CD93A90E59AD}"/>
              </a:ext>
            </a:extLst>
          </p:cNvPr>
          <p:cNvSpPr/>
          <p:nvPr/>
        </p:nvSpPr>
        <p:spPr>
          <a:xfrm rot="16200000">
            <a:off x="4751280" y="-1766183"/>
            <a:ext cx="140255" cy="83403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9" name="Rectangle 48">
            <a:extLst>
              <a:ext uri="{FF2B5EF4-FFF2-40B4-BE49-F238E27FC236}">
                <a16:creationId xmlns="" xmlns:a16="http://schemas.microsoft.com/office/drawing/2014/main" id="{BBE922E5-EF4D-4BF4-9AC0-CD93A90E59AD}"/>
              </a:ext>
            </a:extLst>
          </p:cNvPr>
          <p:cNvSpPr/>
          <p:nvPr/>
        </p:nvSpPr>
        <p:spPr>
          <a:xfrm rot="16200000">
            <a:off x="4841817" y="513427"/>
            <a:ext cx="146062" cy="608362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0" name="Rectangle 49">
            <a:extLst>
              <a:ext uri="{FF2B5EF4-FFF2-40B4-BE49-F238E27FC236}">
                <a16:creationId xmlns="" xmlns:a16="http://schemas.microsoft.com/office/drawing/2014/main" id="{BBE922E5-EF4D-4BF4-9AC0-CD93A90E59AD}"/>
              </a:ext>
            </a:extLst>
          </p:cNvPr>
          <p:cNvSpPr/>
          <p:nvPr/>
        </p:nvSpPr>
        <p:spPr>
          <a:xfrm rot="16200000">
            <a:off x="4892350" y="2480827"/>
            <a:ext cx="146062" cy="402994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1" name="Rectangle 50">
            <a:extLst>
              <a:ext uri="{FF2B5EF4-FFF2-40B4-BE49-F238E27FC236}">
                <a16:creationId xmlns="" xmlns:a16="http://schemas.microsoft.com/office/drawing/2014/main" id="{BBE922E5-EF4D-4BF4-9AC0-CD93A90E59AD}"/>
              </a:ext>
            </a:extLst>
          </p:cNvPr>
          <p:cNvSpPr/>
          <p:nvPr/>
        </p:nvSpPr>
        <p:spPr>
          <a:xfrm rot="16200000">
            <a:off x="5086352" y="3219451"/>
            <a:ext cx="114299" cy="51053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03180931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Rectangle 108"/>
          <p:cNvSpPr/>
          <p:nvPr/>
        </p:nvSpPr>
        <p:spPr>
          <a:xfrm>
            <a:off x="4160796" y="613231"/>
            <a:ext cx="2277131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spc="-3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449716" y="1359330"/>
            <a:ext cx="2727850" cy="2580820"/>
            <a:chOff x="2508771" y="1015148"/>
            <a:chExt cx="5212082" cy="5212080"/>
          </a:xfrm>
          <a:effectLst>
            <a:outerShdw blurRad="508000" dist="38100" dir="8100000" sx="106000" sy="106000" algn="tr" rotWithShape="0">
              <a:prstClr val="black">
                <a:alpha val="18000"/>
              </a:prstClr>
            </a:outerShdw>
          </a:effectLst>
        </p:grpSpPr>
        <p:sp>
          <p:nvSpPr>
            <p:cNvPr id="7" name="Oval 6"/>
            <p:cNvSpPr/>
            <p:nvPr/>
          </p:nvSpPr>
          <p:spPr>
            <a:xfrm>
              <a:off x="2508771" y="1015148"/>
              <a:ext cx="5212082" cy="521208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6" name="Oval 5"/>
            <p:cNvSpPr/>
            <p:nvPr/>
          </p:nvSpPr>
          <p:spPr>
            <a:xfrm>
              <a:off x="3308954" y="1758649"/>
              <a:ext cx="3611717" cy="3725075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sp>
          <p:nvSpPr>
            <p:cNvPr id="3" name="Oval 2"/>
            <p:cNvSpPr/>
            <p:nvPr/>
          </p:nvSpPr>
          <p:spPr>
            <a:xfrm>
              <a:off x="4013548" y="2448150"/>
              <a:ext cx="2191100" cy="2346074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C00000"/>
                </a:solidFill>
              </a:endParaRPr>
            </a:p>
            <a:p>
              <a:pPr algn="ctr"/>
              <a:endParaRPr lang="en-US" dirty="0">
                <a:solidFill>
                  <a:srgbClr val="C00000"/>
                </a:solidFill>
              </a:endParaRPr>
            </a:p>
            <a:p>
              <a:pPr algn="ctr"/>
              <a:endParaRPr lang="en-US" dirty="0">
                <a:solidFill>
                  <a:srgbClr val="C00000"/>
                </a:solidFill>
              </a:endParaRPr>
            </a:p>
            <a:p>
              <a:pPr algn="ctr"/>
              <a:endParaRPr lang="en-US" dirty="0">
                <a:solidFill>
                  <a:srgbClr val="C00000"/>
                </a:solidFill>
              </a:endParaRPr>
            </a:p>
            <a:p>
              <a:pPr algn="ctr"/>
              <a:endParaRPr lang="en-US" dirty="0">
                <a:solidFill>
                  <a:srgbClr val="C00000"/>
                </a:solidFill>
              </a:endParaRPr>
            </a:p>
            <a:p>
              <a:pPr algn="ctr"/>
              <a:endParaRPr lang="en-US" dirty="0">
                <a:solidFill>
                  <a:srgbClr val="C00000"/>
                </a:solidFill>
              </a:endParaRPr>
            </a:p>
            <a:p>
              <a:pPr algn="ctr"/>
              <a:endParaRPr lang="en-US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en-US" dirty="0">
                <a:solidFill>
                  <a:srgbClr val="C00000"/>
                </a:solidFill>
              </a:endParaRPr>
            </a:p>
            <a:p>
              <a:pPr algn="ctr"/>
              <a:endParaRPr lang="en-US" dirty="0">
                <a:solidFill>
                  <a:srgbClr val="C00000"/>
                </a:solidFill>
              </a:endParaRPr>
            </a:p>
            <a:p>
              <a:pPr algn="ctr"/>
              <a:endParaRPr lang="en-US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1282705" y="1152331"/>
            <a:ext cx="670718" cy="692173"/>
            <a:chOff x="2695576" y="819150"/>
            <a:chExt cx="907433" cy="935632"/>
          </a:xfrm>
        </p:grpSpPr>
        <p:sp>
          <p:nvSpPr>
            <p:cNvPr id="11" name="Oval 10"/>
            <p:cNvSpPr/>
            <p:nvPr/>
          </p:nvSpPr>
          <p:spPr>
            <a:xfrm>
              <a:off x="2695576" y="819150"/>
              <a:ext cx="907433" cy="935632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grpSp>
          <p:nvGrpSpPr>
            <p:cNvPr id="12" name="Group 9"/>
            <p:cNvGrpSpPr>
              <a:grpSpLocks noChangeAspect="1"/>
            </p:cNvGrpSpPr>
            <p:nvPr/>
          </p:nvGrpSpPr>
          <p:grpSpPr bwMode="auto">
            <a:xfrm>
              <a:off x="2953083" y="1064724"/>
              <a:ext cx="392419" cy="444485"/>
              <a:chOff x="993" y="1962"/>
              <a:chExt cx="274" cy="301"/>
            </a:xfrm>
            <a:solidFill>
              <a:schemeClr val="bg1"/>
            </a:solidFill>
          </p:grpSpPr>
          <p:sp>
            <p:nvSpPr>
              <p:cNvPr id="13" name="Freeform 11"/>
              <p:cNvSpPr>
                <a:spLocks noEditPoints="1"/>
              </p:cNvSpPr>
              <p:nvPr/>
            </p:nvSpPr>
            <p:spPr bwMode="auto">
              <a:xfrm>
                <a:off x="1038" y="2008"/>
                <a:ext cx="184" cy="255"/>
              </a:xfrm>
              <a:custGeom>
                <a:avLst/>
                <a:gdLst>
                  <a:gd name="T0" fmla="*/ 750 w 2029"/>
                  <a:gd name="T1" fmla="*/ 299 h 2800"/>
                  <a:gd name="T2" fmla="*/ 479 w 2029"/>
                  <a:gd name="T3" fmla="*/ 466 h 2800"/>
                  <a:gd name="T4" fmla="*/ 304 w 2029"/>
                  <a:gd name="T5" fmla="*/ 723 h 2800"/>
                  <a:gd name="T6" fmla="*/ 259 w 2029"/>
                  <a:gd name="T7" fmla="*/ 1034 h 2800"/>
                  <a:gd name="T8" fmla="*/ 314 w 2029"/>
                  <a:gd name="T9" fmla="*/ 1283 h 2800"/>
                  <a:gd name="T10" fmla="*/ 414 w 2029"/>
                  <a:gd name="T11" fmla="*/ 1472 h 2800"/>
                  <a:gd name="T12" fmla="*/ 530 w 2029"/>
                  <a:gd name="T13" fmla="*/ 1646 h 2800"/>
                  <a:gd name="T14" fmla="*/ 603 w 2029"/>
                  <a:gd name="T15" fmla="*/ 1843 h 2800"/>
                  <a:gd name="T16" fmla="*/ 647 w 2029"/>
                  <a:gd name="T17" fmla="*/ 1978 h 2800"/>
                  <a:gd name="T18" fmla="*/ 1346 w 2029"/>
                  <a:gd name="T19" fmla="*/ 2011 h 2800"/>
                  <a:gd name="T20" fmla="*/ 1421 w 2029"/>
                  <a:gd name="T21" fmla="*/ 1912 h 2800"/>
                  <a:gd name="T22" fmla="*/ 1460 w 2029"/>
                  <a:gd name="T23" fmla="*/ 1721 h 2800"/>
                  <a:gd name="T24" fmla="*/ 1570 w 2029"/>
                  <a:gd name="T25" fmla="*/ 1538 h 2800"/>
                  <a:gd name="T26" fmla="*/ 1678 w 2029"/>
                  <a:gd name="T27" fmla="*/ 1364 h 2800"/>
                  <a:gd name="T28" fmla="*/ 1756 w 2029"/>
                  <a:gd name="T29" fmla="*/ 1143 h 2800"/>
                  <a:gd name="T30" fmla="*/ 1760 w 2029"/>
                  <a:gd name="T31" fmla="*/ 844 h 2800"/>
                  <a:gd name="T32" fmla="*/ 1634 w 2029"/>
                  <a:gd name="T33" fmla="*/ 559 h 2800"/>
                  <a:gd name="T34" fmla="*/ 1397 w 2029"/>
                  <a:gd name="T35" fmla="*/ 352 h 2800"/>
                  <a:gd name="T36" fmla="*/ 1084 w 2029"/>
                  <a:gd name="T37" fmla="*/ 258 h 2800"/>
                  <a:gd name="T38" fmla="*/ 1258 w 2029"/>
                  <a:gd name="T39" fmla="*/ 29 h 2800"/>
                  <a:gd name="T40" fmla="*/ 1613 w 2029"/>
                  <a:gd name="T41" fmla="*/ 188 h 2800"/>
                  <a:gd name="T42" fmla="*/ 1877 w 2029"/>
                  <a:gd name="T43" fmla="*/ 461 h 2800"/>
                  <a:gd name="T44" fmla="*/ 2015 w 2029"/>
                  <a:gd name="T45" fmla="*/ 815 h 2800"/>
                  <a:gd name="T46" fmla="*/ 2013 w 2029"/>
                  <a:gd name="T47" fmla="*/ 1166 h 2800"/>
                  <a:gd name="T48" fmla="*/ 1934 w 2029"/>
                  <a:gd name="T49" fmla="*/ 1424 h 2800"/>
                  <a:gd name="T50" fmla="*/ 1825 w 2029"/>
                  <a:gd name="T51" fmla="*/ 1617 h 2800"/>
                  <a:gd name="T52" fmla="*/ 1714 w 2029"/>
                  <a:gd name="T53" fmla="*/ 1785 h 2800"/>
                  <a:gd name="T54" fmla="*/ 1677 w 2029"/>
                  <a:gd name="T55" fmla="*/ 1934 h 2800"/>
                  <a:gd name="T56" fmla="*/ 1572 w 2029"/>
                  <a:gd name="T57" fmla="*/ 2150 h 2800"/>
                  <a:gd name="T58" fmla="*/ 1487 w 2029"/>
                  <a:gd name="T59" fmla="*/ 2294 h 2800"/>
                  <a:gd name="T60" fmla="*/ 1480 w 2029"/>
                  <a:gd name="T61" fmla="*/ 2429 h 2800"/>
                  <a:gd name="T62" fmla="*/ 1476 w 2029"/>
                  <a:gd name="T63" fmla="*/ 2492 h 2800"/>
                  <a:gd name="T64" fmla="*/ 1446 w 2029"/>
                  <a:gd name="T65" fmla="*/ 2575 h 2800"/>
                  <a:gd name="T66" fmla="*/ 1340 w 2029"/>
                  <a:gd name="T67" fmla="*/ 2666 h 2800"/>
                  <a:gd name="T68" fmla="*/ 1184 w 2029"/>
                  <a:gd name="T69" fmla="*/ 2779 h 2800"/>
                  <a:gd name="T70" fmla="*/ 891 w 2029"/>
                  <a:gd name="T71" fmla="*/ 2798 h 2800"/>
                  <a:gd name="T72" fmla="*/ 762 w 2029"/>
                  <a:gd name="T73" fmla="*/ 2698 h 2800"/>
                  <a:gd name="T74" fmla="*/ 607 w 2029"/>
                  <a:gd name="T75" fmla="*/ 2606 h 2800"/>
                  <a:gd name="T76" fmla="*/ 556 w 2029"/>
                  <a:gd name="T77" fmla="*/ 2509 h 2800"/>
                  <a:gd name="T78" fmla="*/ 551 w 2029"/>
                  <a:gd name="T79" fmla="*/ 2466 h 2800"/>
                  <a:gd name="T80" fmla="*/ 545 w 2029"/>
                  <a:gd name="T81" fmla="*/ 2350 h 2800"/>
                  <a:gd name="T82" fmla="*/ 538 w 2029"/>
                  <a:gd name="T83" fmla="*/ 2221 h 2800"/>
                  <a:gd name="T84" fmla="*/ 376 w 2029"/>
                  <a:gd name="T85" fmla="*/ 2025 h 2800"/>
                  <a:gd name="T86" fmla="*/ 340 w 2029"/>
                  <a:gd name="T87" fmla="*/ 1839 h 2800"/>
                  <a:gd name="T88" fmla="*/ 248 w 2029"/>
                  <a:gd name="T89" fmla="*/ 1682 h 2800"/>
                  <a:gd name="T90" fmla="*/ 138 w 2029"/>
                  <a:gd name="T91" fmla="*/ 1508 h 2800"/>
                  <a:gd name="T92" fmla="*/ 41 w 2029"/>
                  <a:gd name="T93" fmla="*/ 1278 h 2800"/>
                  <a:gd name="T94" fmla="*/ 0 w 2029"/>
                  <a:gd name="T95" fmla="*/ 973 h 2800"/>
                  <a:gd name="T96" fmla="*/ 80 w 2029"/>
                  <a:gd name="T97" fmla="*/ 595 h 2800"/>
                  <a:gd name="T98" fmla="*/ 298 w 2029"/>
                  <a:gd name="T99" fmla="*/ 286 h 2800"/>
                  <a:gd name="T100" fmla="*/ 621 w 2029"/>
                  <a:gd name="T101" fmla="*/ 77 h 2800"/>
                  <a:gd name="T102" fmla="*/ 1014 w 2029"/>
                  <a:gd name="T103" fmla="*/ 0 h 28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2029" h="2800">
                    <a:moveTo>
                      <a:pt x="1014" y="255"/>
                    </a:moveTo>
                    <a:lnTo>
                      <a:pt x="945" y="258"/>
                    </a:lnTo>
                    <a:lnTo>
                      <a:pt x="878" y="266"/>
                    </a:lnTo>
                    <a:lnTo>
                      <a:pt x="813" y="281"/>
                    </a:lnTo>
                    <a:lnTo>
                      <a:pt x="750" y="299"/>
                    </a:lnTo>
                    <a:lnTo>
                      <a:pt x="690" y="324"/>
                    </a:lnTo>
                    <a:lnTo>
                      <a:pt x="632" y="354"/>
                    </a:lnTo>
                    <a:lnTo>
                      <a:pt x="578" y="387"/>
                    </a:lnTo>
                    <a:lnTo>
                      <a:pt x="527" y="424"/>
                    </a:lnTo>
                    <a:lnTo>
                      <a:pt x="479" y="466"/>
                    </a:lnTo>
                    <a:lnTo>
                      <a:pt x="435" y="511"/>
                    </a:lnTo>
                    <a:lnTo>
                      <a:pt x="396" y="559"/>
                    </a:lnTo>
                    <a:lnTo>
                      <a:pt x="361" y="611"/>
                    </a:lnTo>
                    <a:lnTo>
                      <a:pt x="330" y="666"/>
                    </a:lnTo>
                    <a:lnTo>
                      <a:pt x="304" y="723"/>
                    </a:lnTo>
                    <a:lnTo>
                      <a:pt x="284" y="783"/>
                    </a:lnTo>
                    <a:lnTo>
                      <a:pt x="270" y="844"/>
                    </a:lnTo>
                    <a:lnTo>
                      <a:pt x="260" y="908"/>
                    </a:lnTo>
                    <a:lnTo>
                      <a:pt x="257" y="973"/>
                    </a:lnTo>
                    <a:lnTo>
                      <a:pt x="259" y="1034"/>
                    </a:lnTo>
                    <a:lnTo>
                      <a:pt x="264" y="1090"/>
                    </a:lnTo>
                    <a:lnTo>
                      <a:pt x="273" y="1143"/>
                    </a:lnTo>
                    <a:lnTo>
                      <a:pt x="284" y="1193"/>
                    </a:lnTo>
                    <a:lnTo>
                      <a:pt x="298" y="1240"/>
                    </a:lnTo>
                    <a:lnTo>
                      <a:pt x="314" y="1283"/>
                    </a:lnTo>
                    <a:lnTo>
                      <a:pt x="331" y="1325"/>
                    </a:lnTo>
                    <a:lnTo>
                      <a:pt x="351" y="1364"/>
                    </a:lnTo>
                    <a:lnTo>
                      <a:pt x="371" y="1402"/>
                    </a:lnTo>
                    <a:lnTo>
                      <a:pt x="393" y="1437"/>
                    </a:lnTo>
                    <a:lnTo>
                      <a:pt x="414" y="1472"/>
                    </a:lnTo>
                    <a:lnTo>
                      <a:pt x="437" y="1505"/>
                    </a:lnTo>
                    <a:lnTo>
                      <a:pt x="458" y="1537"/>
                    </a:lnTo>
                    <a:lnTo>
                      <a:pt x="483" y="1573"/>
                    </a:lnTo>
                    <a:lnTo>
                      <a:pt x="507" y="1610"/>
                    </a:lnTo>
                    <a:lnTo>
                      <a:pt x="530" y="1646"/>
                    </a:lnTo>
                    <a:lnTo>
                      <a:pt x="551" y="1683"/>
                    </a:lnTo>
                    <a:lnTo>
                      <a:pt x="569" y="1721"/>
                    </a:lnTo>
                    <a:lnTo>
                      <a:pt x="584" y="1760"/>
                    </a:lnTo>
                    <a:lnTo>
                      <a:pt x="595" y="1800"/>
                    </a:lnTo>
                    <a:lnTo>
                      <a:pt x="603" y="1843"/>
                    </a:lnTo>
                    <a:lnTo>
                      <a:pt x="605" y="1888"/>
                    </a:lnTo>
                    <a:lnTo>
                      <a:pt x="608" y="1912"/>
                    </a:lnTo>
                    <a:lnTo>
                      <a:pt x="617" y="1936"/>
                    </a:lnTo>
                    <a:lnTo>
                      <a:pt x="630" y="1958"/>
                    </a:lnTo>
                    <a:lnTo>
                      <a:pt x="647" y="1978"/>
                    </a:lnTo>
                    <a:lnTo>
                      <a:pt x="665" y="1996"/>
                    </a:lnTo>
                    <a:lnTo>
                      <a:pt x="683" y="2011"/>
                    </a:lnTo>
                    <a:lnTo>
                      <a:pt x="701" y="2025"/>
                    </a:lnTo>
                    <a:lnTo>
                      <a:pt x="1328" y="2025"/>
                    </a:lnTo>
                    <a:lnTo>
                      <a:pt x="1346" y="2011"/>
                    </a:lnTo>
                    <a:lnTo>
                      <a:pt x="1364" y="1996"/>
                    </a:lnTo>
                    <a:lnTo>
                      <a:pt x="1383" y="1978"/>
                    </a:lnTo>
                    <a:lnTo>
                      <a:pt x="1399" y="1958"/>
                    </a:lnTo>
                    <a:lnTo>
                      <a:pt x="1412" y="1936"/>
                    </a:lnTo>
                    <a:lnTo>
                      <a:pt x="1421" y="1912"/>
                    </a:lnTo>
                    <a:lnTo>
                      <a:pt x="1424" y="1888"/>
                    </a:lnTo>
                    <a:lnTo>
                      <a:pt x="1426" y="1843"/>
                    </a:lnTo>
                    <a:lnTo>
                      <a:pt x="1434" y="1800"/>
                    </a:lnTo>
                    <a:lnTo>
                      <a:pt x="1445" y="1760"/>
                    </a:lnTo>
                    <a:lnTo>
                      <a:pt x="1460" y="1721"/>
                    </a:lnTo>
                    <a:lnTo>
                      <a:pt x="1478" y="1684"/>
                    </a:lnTo>
                    <a:lnTo>
                      <a:pt x="1498" y="1646"/>
                    </a:lnTo>
                    <a:lnTo>
                      <a:pt x="1520" y="1610"/>
                    </a:lnTo>
                    <a:lnTo>
                      <a:pt x="1545" y="1574"/>
                    </a:lnTo>
                    <a:lnTo>
                      <a:pt x="1570" y="1538"/>
                    </a:lnTo>
                    <a:lnTo>
                      <a:pt x="1592" y="1506"/>
                    </a:lnTo>
                    <a:lnTo>
                      <a:pt x="1614" y="1473"/>
                    </a:lnTo>
                    <a:lnTo>
                      <a:pt x="1636" y="1438"/>
                    </a:lnTo>
                    <a:lnTo>
                      <a:pt x="1658" y="1402"/>
                    </a:lnTo>
                    <a:lnTo>
                      <a:pt x="1678" y="1364"/>
                    </a:lnTo>
                    <a:lnTo>
                      <a:pt x="1698" y="1325"/>
                    </a:lnTo>
                    <a:lnTo>
                      <a:pt x="1715" y="1283"/>
                    </a:lnTo>
                    <a:lnTo>
                      <a:pt x="1731" y="1240"/>
                    </a:lnTo>
                    <a:lnTo>
                      <a:pt x="1745" y="1193"/>
                    </a:lnTo>
                    <a:lnTo>
                      <a:pt x="1756" y="1143"/>
                    </a:lnTo>
                    <a:lnTo>
                      <a:pt x="1765" y="1090"/>
                    </a:lnTo>
                    <a:lnTo>
                      <a:pt x="1770" y="1034"/>
                    </a:lnTo>
                    <a:lnTo>
                      <a:pt x="1772" y="973"/>
                    </a:lnTo>
                    <a:lnTo>
                      <a:pt x="1769" y="908"/>
                    </a:lnTo>
                    <a:lnTo>
                      <a:pt x="1760" y="844"/>
                    </a:lnTo>
                    <a:lnTo>
                      <a:pt x="1745" y="782"/>
                    </a:lnTo>
                    <a:lnTo>
                      <a:pt x="1725" y="723"/>
                    </a:lnTo>
                    <a:lnTo>
                      <a:pt x="1700" y="666"/>
                    </a:lnTo>
                    <a:lnTo>
                      <a:pt x="1668" y="610"/>
                    </a:lnTo>
                    <a:lnTo>
                      <a:pt x="1634" y="559"/>
                    </a:lnTo>
                    <a:lnTo>
                      <a:pt x="1594" y="511"/>
                    </a:lnTo>
                    <a:lnTo>
                      <a:pt x="1550" y="466"/>
                    </a:lnTo>
                    <a:lnTo>
                      <a:pt x="1503" y="424"/>
                    </a:lnTo>
                    <a:lnTo>
                      <a:pt x="1451" y="386"/>
                    </a:lnTo>
                    <a:lnTo>
                      <a:pt x="1397" y="352"/>
                    </a:lnTo>
                    <a:lnTo>
                      <a:pt x="1339" y="324"/>
                    </a:lnTo>
                    <a:lnTo>
                      <a:pt x="1278" y="299"/>
                    </a:lnTo>
                    <a:lnTo>
                      <a:pt x="1216" y="281"/>
                    </a:lnTo>
                    <a:lnTo>
                      <a:pt x="1151" y="266"/>
                    </a:lnTo>
                    <a:lnTo>
                      <a:pt x="1084" y="258"/>
                    </a:lnTo>
                    <a:lnTo>
                      <a:pt x="1014" y="255"/>
                    </a:lnTo>
                    <a:close/>
                    <a:moveTo>
                      <a:pt x="1014" y="0"/>
                    </a:moveTo>
                    <a:lnTo>
                      <a:pt x="1097" y="3"/>
                    </a:lnTo>
                    <a:lnTo>
                      <a:pt x="1179" y="13"/>
                    </a:lnTo>
                    <a:lnTo>
                      <a:pt x="1258" y="29"/>
                    </a:lnTo>
                    <a:lnTo>
                      <a:pt x="1335" y="50"/>
                    </a:lnTo>
                    <a:lnTo>
                      <a:pt x="1408" y="77"/>
                    </a:lnTo>
                    <a:lnTo>
                      <a:pt x="1480" y="109"/>
                    </a:lnTo>
                    <a:lnTo>
                      <a:pt x="1548" y="147"/>
                    </a:lnTo>
                    <a:lnTo>
                      <a:pt x="1613" y="188"/>
                    </a:lnTo>
                    <a:lnTo>
                      <a:pt x="1673" y="235"/>
                    </a:lnTo>
                    <a:lnTo>
                      <a:pt x="1731" y="286"/>
                    </a:lnTo>
                    <a:lnTo>
                      <a:pt x="1783" y="340"/>
                    </a:lnTo>
                    <a:lnTo>
                      <a:pt x="1833" y="399"/>
                    </a:lnTo>
                    <a:lnTo>
                      <a:pt x="1877" y="461"/>
                    </a:lnTo>
                    <a:lnTo>
                      <a:pt x="1915" y="526"/>
                    </a:lnTo>
                    <a:lnTo>
                      <a:pt x="1949" y="595"/>
                    </a:lnTo>
                    <a:lnTo>
                      <a:pt x="1976" y="667"/>
                    </a:lnTo>
                    <a:lnTo>
                      <a:pt x="1999" y="739"/>
                    </a:lnTo>
                    <a:lnTo>
                      <a:pt x="2015" y="815"/>
                    </a:lnTo>
                    <a:lnTo>
                      <a:pt x="2025" y="893"/>
                    </a:lnTo>
                    <a:lnTo>
                      <a:pt x="2029" y="973"/>
                    </a:lnTo>
                    <a:lnTo>
                      <a:pt x="2026" y="1041"/>
                    </a:lnTo>
                    <a:lnTo>
                      <a:pt x="2021" y="1105"/>
                    </a:lnTo>
                    <a:lnTo>
                      <a:pt x="2013" y="1166"/>
                    </a:lnTo>
                    <a:lnTo>
                      <a:pt x="2001" y="1224"/>
                    </a:lnTo>
                    <a:lnTo>
                      <a:pt x="1988" y="1278"/>
                    </a:lnTo>
                    <a:lnTo>
                      <a:pt x="1972" y="1329"/>
                    </a:lnTo>
                    <a:lnTo>
                      <a:pt x="1953" y="1378"/>
                    </a:lnTo>
                    <a:lnTo>
                      <a:pt x="1934" y="1424"/>
                    </a:lnTo>
                    <a:lnTo>
                      <a:pt x="1913" y="1466"/>
                    </a:lnTo>
                    <a:lnTo>
                      <a:pt x="1892" y="1507"/>
                    </a:lnTo>
                    <a:lnTo>
                      <a:pt x="1869" y="1546"/>
                    </a:lnTo>
                    <a:lnTo>
                      <a:pt x="1847" y="1583"/>
                    </a:lnTo>
                    <a:lnTo>
                      <a:pt x="1825" y="1617"/>
                    </a:lnTo>
                    <a:lnTo>
                      <a:pt x="1803" y="1649"/>
                    </a:lnTo>
                    <a:lnTo>
                      <a:pt x="1781" y="1681"/>
                    </a:lnTo>
                    <a:lnTo>
                      <a:pt x="1756" y="1719"/>
                    </a:lnTo>
                    <a:lnTo>
                      <a:pt x="1733" y="1753"/>
                    </a:lnTo>
                    <a:lnTo>
                      <a:pt x="1714" y="1785"/>
                    </a:lnTo>
                    <a:lnTo>
                      <a:pt x="1700" y="1813"/>
                    </a:lnTo>
                    <a:lnTo>
                      <a:pt x="1689" y="1839"/>
                    </a:lnTo>
                    <a:lnTo>
                      <a:pt x="1682" y="1864"/>
                    </a:lnTo>
                    <a:lnTo>
                      <a:pt x="1680" y="1888"/>
                    </a:lnTo>
                    <a:lnTo>
                      <a:pt x="1677" y="1934"/>
                    </a:lnTo>
                    <a:lnTo>
                      <a:pt x="1667" y="1980"/>
                    </a:lnTo>
                    <a:lnTo>
                      <a:pt x="1652" y="2025"/>
                    </a:lnTo>
                    <a:lnTo>
                      <a:pt x="1630" y="2068"/>
                    </a:lnTo>
                    <a:lnTo>
                      <a:pt x="1604" y="2110"/>
                    </a:lnTo>
                    <a:lnTo>
                      <a:pt x="1572" y="2150"/>
                    </a:lnTo>
                    <a:lnTo>
                      <a:pt x="1534" y="2187"/>
                    </a:lnTo>
                    <a:lnTo>
                      <a:pt x="1491" y="2221"/>
                    </a:lnTo>
                    <a:lnTo>
                      <a:pt x="1490" y="2242"/>
                    </a:lnTo>
                    <a:lnTo>
                      <a:pt x="1489" y="2267"/>
                    </a:lnTo>
                    <a:lnTo>
                      <a:pt x="1487" y="2294"/>
                    </a:lnTo>
                    <a:lnTo>
                      <a:pt x="1486" y="2322"/>
                    </a:lnTo>
                    <a:lnTo>
                      <a:pt x="1484" y="2350"/>
                    </a:lnTo>
                    <a:lnTo>
                      <a:pt x="1483" y="2378"/>
                    </a:lnTo>
                    <a:lnTo>
                      <a:pt x="1481" y="2405"/>
                    </a:lnTo>
                    <a:lnTo>
                      <a:pt x="1480" y="2429"/>
                    </a:lnTo>
                    <a:lnTo>
                      <a:pt x="1479" y="2449"/>
                    </a:lnTo>
                    <a:lnTo>
                      <a:pt x="1478" y="2466"/>
                    </a:lnTo>
                    <a:lnTo>
                      <a:pt x="1478" y="2476"/>
                    </a:lnTo>
                    <a:lnTo>
                      <a:pt x="1476" y="2479"/>
                    </a:lnTo>
                    <a:lnTo>
                      <a:pt x="1476" y="2492"/>
                    </a:lnTo>
                    <a:lnTo>
                      <a:pt x="1474" y="2506"/>
                    </a:lnTo>
                    <a:lnTo>
                      <a:pt x="1470" y="2522"/>
                    </a:lnTo>
                    <a:lnTo>
                      <a:pt x="1465" y="2539"/>
                    </a:lnTo>
                    <a:lnTo>
                      <a:pt x="1457" y="2557"/>
                    </a:lnTo>
                    <a:lnTo>
                      <a:pt x="1446" y="2575"/>
                    </a:lnTo>
                    <a:lnTo>
                      <a:pt x="1432" y="2594"/>
                    </a:lnTo>
                    <a:lnTo>
                      <a:pt x="1416" y="2613"/>
                    </a:lnTo>
                    <a:lnTo>
                      <a:pt x="1395" y="2631"/>
                    </a:lnTo>
                    <a:lnTo>
                      <a:pt x="1370" y="2650"/>
                    </a:lnTo>
                    <a:lnTo>
                      <a:pt x="1340" y="2666"/>
                    </a:lnTo>
                    <a:lnTo>
                      <a:pt x="1307" y="2683"/>
                    </a:lnTo>
                    <a:lnTo>
                      <a:pt x="1267" y="2698"/>
                    </a:lnTo>
                    <a:lnTo>
                      <a:pt x="1244" y="2727"/>
                    </a:lnTo>
                    <a:lnTo>
                      <a:pt x="1216" y="2754"/>
                    </a:lnTo>
                    <a:lnTo>
                      <a:pt x="1184" y="2779"/>
                    </a:lnTo>
                    <a:lnTo>
                      <a:pt x="1162" y="2790"/>
                    </a:lnTo>
                    <a:lnTo>
                      <a:pt x="1138" y="2798"/>
                    </a:lnTo>
                    <a:lnTo>
                      <a:pt x="1113" y="2800"/>
                    </a:lnTo>
                    <a:lnTo>
                      <a:pt x="916" y="2800"/>
                    </a:lnTo>
                    <a:lnTo>
                      <a:pt x="891" y="2798"/>
                    </a:lnTo>
                    <a:lnTo>
                      <a:pt x="867" y="2790"/>
                    </a:lnTo>
                    <a:lnTo>
                      <a:pt x="845" y="2779"/>
                    </a:lnTo>
                    <a:lnTo>
                      <a:pt x="813" y="2754"/>
                    </a:lnTo>
                    <a:lnTo>
                      <a:pt x="785" y="2727"/>
                    </a:lnTo>
                    <a:lnTo>
                      <a:pt x="762" y="2698"/>
                    </a:lnTo>
                    <a:lnTo>
                      <a:pt x="720" y="2681"/>
                    </a:lnTo>
                    <a:lnTo>
                      <a:pt x="684" y="2664"/>
                    </a:lnTo>
                    <a:lnTo>
                      <a:pt x="653" y="2646"/>
                    </a:lnTo>
                    <a:lnTo>
                      <a:pt x="628" y="2626"/>
                    </a:lnTo>
                    <a:lnTo>
                      <a:pt x="607" y="2606"/>
                    </a:lnTo>
                    <a:lnTo>
                      <a:pt x="590" y="2585"/>
                    </a:lnTo>
                    <a:lnTo>
                      <a:pt x="578" y="2566"/>
                    </a:lnTo>
                    <a:lnTo>
                      <a:pt x="567" y="2546"/>
                    </a:lnTo>
                    <a:lnTo>
                      <a:pt x="561" y="2527"/>
                    </a:lnTo>
                    <a:lnTo>
                      <a:pt x="556" y="2509"/>
                    </a:lnTo>
                    <a:lnTo>
                      <a:pt x="554" y="2494"/>
                    </a:lnTo>
                    <a:lnTo>
                      <a:pt x="552" y="2479"/>
                    </a:lnTo>
                    <a:lnTo>
                      <a:pt x="552" y="2479"/>
                    </a:lnTo>
                    <a:lnTo>
                      <a:pt x="552" y="2476"/>
                    </a:lnTo>
                    <a:lnTo>
                      <a:pt x="551" y="2466"/>
                    </a:lnTo>
                    <a:lnTo>
                      <a:pt x="550" y="2449"/>
                    </a:lnTo>
                    <a:lnTo>
                      <a:pt x="549" y="2429"/>
                    </a:lnTo>
                    <a:lnTo>
                      <a:pt x="548" y="2405"/>
                    </a:lnTo>
                    <a:lnTo>
                      <a:pt x="546" y="2378"/>
                    </a:lnTo>
                    <a:lnTo>
                      <a:pt x="545" y="2350"/>
                    </a:lnTo>
                    <a:lnTo>
                      <a:pt x="543" y="2322"/>
                    </a:lnTo>
                    <a:lnTo>
                      <a:pt x="542" y="2294"/>
                    </a:lnTo>
                    <a:lnTo>
                      <a:pt x="540" y="2267"/>
                    </a:lnTo>
                    <a:lnTo>
                      <a:pt x="539" y="2242"/>
                    </a:lnTo>
                    <a:lnTo>
                      <a:pt x="538" y="2221"/>
                    </a:lnTo>
                    <a:lnTo>
                      <a:pt x="495" y="2187"/>
                    </a:lnTo>
                    <a:lnTo>
                      <a:pt x="457" y="2150"/>
                    </a:lnTo>
                    <a:lnTo>
                      <a:pt x="425" y="2110"/>
                    </a:lnTo>
                    <a:lnTo>
                      <a:pt x="398" y="2068"/>
                    </a:lnTo>
                    <a:lnTo>
                      <a:pt x="376" y="2025"/>
                    </a:lnTo>
                    <a:lnTo>
                      <a:pt x="362" y="1980"/>
                    </a:lnTo>
                    <a:lnTo>
                      <a:pt x="352" y="1934"/>
                    </a:lnTo>
                    <a:lnTo>
                      <a:pt x="349" y="1888"/>
                    </a:lnTo>
                    <a:lnTo>
                      <a:pt x="347" y="1864"/>
                    </a:lnTo>
                    <a:lnTo>
                      <a:pt x="340" y="1839"/>
                    </a:lnTo>
                    <a:lnTo>
                      <a:pt x="329" y="1813"/>
                    </a:lnTo>
                    <a:lnTo>
                      <a:pt x="315" y="1785"/>
                    </a:lnTo>
                    <a:lnTo>
                      <a:pt x="296" y="1753"/>
                    </a:lnTo>
                    <a:lnTo>
                      <a:pt x="274" y="1719"/>
                    </a:lnTo>
                    <a:lnTo>
                      <a:pt x="248" y="1682"/>
                    </a:lnTo>
                    <a:lnTo>
                      <a:pt x="227" y="1650"/>
                    </a:lnTo>
                    <a:lnTo>
                      <a:pt x="205" y="1617"/>
                    </a:lnTo>
                    <a:lnTo>
                      <a:pt x="182" y="1583"/>
                    </a:lnTo>
                    <a:lnTo>
                      <a:pt x="160" y="1546"/>
                    </a:lnTo>
                    <a:lnTo>
                      <a:pt x="138" y="1508"/>
                    </a:lnTo>
                    <a:lnTo>
                      <a:pt x="116" y="1466"/>
                    </a:lnTo>
                    <a:lnTo>
                      <a:pt x="95" y="1424"/>
                    </a:lnTo>
                    <a:lnTo>
                      <a:pt x="76" y="1378"/>
                    </a:lnTo>
                    <a:lnTo>
                      <a:pt x="57" y="1329"/>
                    </a:lnTo>
                    <a:lnTo>
                      <a:pt x="41" y="1278"/>
                    </a:lnTo>
                    <a:lnTo>
                      <a:pt x="28" y="1224"/>
                    </a:lnTo>
                    <a:lnTo>
                      <a:pt x="16" y="1166"/>
                    </a:lnTo>
                    <a:lnTo>
                      <a:pt x="8" y="1105"/>
                    </a:lnTo>
                    <a:lnTo>
                      <a:pt x="2" y="1041"/>
                    </a:lnTo>
                    <a:lnTo>
                      <a:pt x="0" y="973"/>
                    </a:lnTo>
                    <a:lnTo>
                      <a:pt x="4" y="893"/>
                    </a:lnTo>
                    <a:lnTo>
                      <a:pt x="14" y="815"/>
                    </a:lnTo>
                    <a:lnTo>
                      <a:pt x="30" y="739"/>
                    </a:lnTo>
                    <a:lnTo>
                      <a:pt x="53" y="667"/>
                    </a:lnTo>
                    <a:lnTo>
                      <a:pt x="80" y="595"/>
                    </a:lnTo>
                    <a:lnTo>
                      <a:pt x="114" y="526"/>
                    </a:lnTo>
                    <a:lnTo>
                      <a:pt x="152" y="461"/>
                    </a:lnTo>
                    <a:lnTo>
                      <a:pt x="196" y="399"/>
                    </a:lnTo>
                    <a:lnTo>
                      <a:pt x="246" y="340"/>
                    </a:lnTo>
                    <a:lnTo>
                      <a:pt x="298" y="286"/>
                    </a:lnTo>
                    <a:lnTo>
                      <a:pt x="356" y="235"/>
                    </a:lnTo>
                    <a:lnTo>
                      <a:pt x="416" y="188"/>
                    </a:lnTo>
                    <a:lnTo>
                      <a:pt x="481" y="147"/>
                    </a:lnTo>
                    <a:lnTo>
                      <a:pt x="549" y="109"/>
                    </a:lnTo>
                    <a:lnTo>
                      <a:pt x="621" y="77"/>
                    </a:lnTo>
                    <a:lnTo>
                      <a:pt x="695" y="50"/>
                    </a:lnTo>
                    <a:lnTo>
                      <a:pt x="771" y="29"/>
                    </a:lnTo>
                    <a:lnTo>
                      <a:pt x="850" y="13"/>
                    </a:lnTo>
                    <a:lnTo>
                      <a:pt x="932" y="3"/>
                    </a:lnTo>
                    <a:lnTo>
                      <a:pt x="101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" name="Freeform 12"/>
              <p:cNvSpPr>
                <a:spLocks/>
              </p:cNvSpPr>
              <p:nvPr/>
            </p:nvSpPr>
            <p:spPr bwMode="auto">
              <a:xfrm>
                <a:off x="1124" y="1962"/>
                <a:ext cx="12" cy="29"/>
              </a:xfrm>
              <a:custGeom>
                <a:avLst/>
                <a:gdLst>
                  <a:gd name="T0" fmla="*/ 63 w 127"/>
                  <a:gd name="T1" fmla="*/ 0 h 318"/>
                  <a:gd name="T2" fmla="*/ 63 w 127"/>
                  <a:gd name="T3" fmla="*/ 0 h 318"/>
                  <a:gd name="T4" fmla="*/ 80 w 127"/>
                  <a:gd name="T5" fmla="*/ 2 h 318"/>
                  <a:gd name="T6" fmla="*/ 96 w 127"/>
                  <a:gd name="T7" fmla="*/ 9 h 318"/>
                  <a:gd name="T8" fmla="*/ 109 w 127"/>
                  <a:gd name="T9" fmla="*/ 19 h 318"/>
                  <a:gd name="T10" fmla="*/ 119 w 127"/>
                  <a:gd name="T11" fmla="*/ 32 h 318"/>
                  <a:gd name="T12" fmla="*/ 125 w 127"/>
                  <a:gd name="T13" fmla="*/ 47 h 318"/>
                  <a:gd name="T14" fmla="*/ 127 w 127"/>
                  <a:gd name="T15" fmla="*/ 64 h 318"/>
                  <a:gd name="T16" fmla="*/ 127 w 127"/>
                  <a:gd name="T17" fmla="*/ 254 h 318"/>
                  <a:gd name="T18" fmla="*/ 125 w 127"/>
                  <a:gd name="T19" fmla="*/ 272 h 318"/>
                  <a:gd name="T20" fmla="*/ 119 w 127"/>
                  <a:gd name="T21" fmla="*/ 286 h 318"/>
                  <a:gd name="T22" fmla="*/ 109 w 127"/>
                  <a:gd name="T23" fmla="*/ 300 h 318"/>
                  <a:gd name="T24" fmla="*/ 96 w 127"/>
                  <a:gd name="T25" fmla="*/ 309 h 318"/>
                  <a:gd name="T26" fmla="*/ 80 w 127"/>
                  <a:gd name="T27" fmla="*/ 315 h 318"/>
                  <a:gd name="T28" fmla="*/ 63 w 127"/>
                  <a:gd name="T29" fmla="*/ 318 h 318"/>
                  <a:gd name="T30" fmla="*/ 47 w 127"/>
                  <a:gd name="T31" fmla="*/ 315 h 318"/>
                  <a:gd name="T32" fmla="*/ 31 w 127"/>
                  <a:gd name="T33" fmla="*/ 309 h 318"/>
                  <a:gd name="T34" fmla="*/ 18 w 127"/>
                  <a:gd name="T35" fmla="*/ 300 h 318"/>
                  <a:gd name="T36" fmla="*/ 8 w 127"/>
                  <a:gd name="T37" fmla="*/ 286 h 318"/>
                  <a:gd name="T38" fmla="*/ 2 w 127"/>
                  <a:gd name="T39" fmla="*/ 272 h 318"/>
                  <a:gd name="T40" fmla="*/ 0 w 127"/>
                  <a:gd name="T41" fmla="*/ 254 h 318"/>
                  <a:gd name="T42" fmla="*/ 0 w 127"/>
                  <a:gd name="T43" fmla="*/ 64 h 318"/>
                  <a:gd name="T44" fmla="*/ 2 w 127"/>
                  <a:gd name="T45" fmla="*/ 47 h 318"/>
                  <a:gd name="T46" fmla="*/ 8 w 127"/>
                  <a:gd name="T47" fmla="*/ 32 h 318"/>
                  <a:gd name="T48" fmla="*/ 18 w 127"/>
                  <a:gd name="T49" fmla="*/ 19 h 318"/>
                  <a:gd name="T50" fmla="*/ 31 w 127"/>
                  <a:gd name="T51" fmla="*/ 9 h 318"/>
                  <a:gd name="T52" fmla="*/ 47 w 127"/>
                  <a:gd name="T53" fmla="*/ 2 h 318"/>
                  <a:gd name="T54" fmla="*/ 63 w 127"/>
                  <a:gd name="T55" fmla="*/ 0 h 3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27" h="318">
                    <a:moveTo>
                      <a:pt x="63" y="0"/>
                    </a:moveTo>
                    <a:lnTo>
                      <a:pt x="63" y="0"/>
                    </a:lnTo>
                    <a:lnTo>
                      <a:pt x="80" y="2"/>
                    </a:lnTo>
                    <a:lnTo>
                      <a:pt x="96" y="9"/>
                    </a:lnTo>
                    <a:lnTo>
                      <a:pt x="109" y="19"/>
                    </a:lnTo>
                    <a:lnTo>
                      <a:pt x="119" y="32"/>
                    </a:lnTo>
                    <a:lnTo>
                      <a:pt x="125" y="47"/>
                    </a:lnTo>
                    <a:lnTo>
                      <a:pt x="127" y="64"/>
                    </a:lnTo>
                    <a:lnTo>
                      <a:pt x="127" y="254"/>
                    </a:lnTo>
                    <a:lnTo>
                      <a:pt x="125" y="272"/>
                    </a:lnTo>
                    <a:lnTo>
                      <a:pt x="119" y="286"/>
                    </a:lnTo>
                    <a:lnTo>
                      <a:pt x="109" y="300"/>
                    </a:lnTo>
                    <a:lnTo>
                      <a:pt x="96" y="309"/>
                    </a:lnTo>
                    <a:lnTo>
                      <a:pt x="80" y="315"/>
                    </a:lnTo>
                    <a:lnTo>
                      <a:pt x="63" y="318"/>
                    </a:lnTo>
                    <a:lnTo>
                      <a:pt x="47" y="315"/>
                    </a:lnTo>
                    <a:lnTo>
                      <a:pt x="31" y="309"/>
                    </a:lnTo>
                    <a:lnTo>
                      <a:pt x="18" y="300"/>
                    </a:lnTo>
                    <a:lnTo>
                      <a:pt x="8" y="286"/>
                    </a:lnTo>
                    <a:lnTo>
                      <a:pt x="2" y="272"/>
                    </a:lnTo>
                    <a:lnTo>
                      <a:pt x="0" y="254"/>
                    </a:lnTo>
                    <a:lnTo>
                      <a:pt x="0" y="64"/>
                    </a:lnTo>
                    <a:lnTo>
                      <a:pt x="2" y="47"/>
                    </a:lnTo>
                    <a:lnTo>
                      <a:pt x="8" y="32"/>
                    </a:lnTo>
                    <a:lnTo>
                      <a:pt x="18" y="19"/>
                    </a:lnTo>
                    <a:lnTo>
                      <a:pt x="31" y="9"/>
                    </a:lnTo>
                    <a:lnTo>
                      <a:pt x="47" y="2"/>
                    </a:lnTo>
                    <a:lnTo>
                      <a:pt x="6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" name="Freeform 13"/>
              <p:cNvSpPr>
                <a:spLocks/>
              </p:cNvSpPr>
              <p:nvPr/>
            </p:nvSpPr>
            <p:spPr bwMode="auto">
              <a:xfrm>
                <a:off x="1059" y="1980"/>
                <a:ext cx="20" cy="26"/>
              </a:xfrm>
              <a:custGeom>
                <a:avLst/>
                <a:gdLst>
                  <a:gd name="T0" fmla="*/ 64 w 224"/>
                  <a:gd name="T1" fmla="*/ 0 h 293"/>
                  <a:gd name="T2" fmla="*/ 80 w 224"/>
                  <a:gd name="T3" fmla="*/ 2 h 293"/>
                  <a:gd name="T4" fmla="*/ 95 w 224"/>
                  <a:gd name="T5" fmla="*/ 8 h 293"/>
                  <a:gd name="T6" fmla="*/ 109 w 224"/>
                  <a:gd name="T7" fmla="*/ 18 h 293"/>
                  <a:gd name="T8" fmla="*/ 119 w 224"/>
                  <a:gd name="T9" fmla="*/ 32 h 293"/>
                  <a:gd name="T10" fmla="*/ 216 w 224"/>
                  <a:gd name="T11" fmla="*/ 197 h 293"/>
                  <a:gd name="T12" fmla="*/ 222 w 224"/>
                  <a:gd name="T13" fmla="*/ 213 h 293"/>
                  <a:gd name="T14" fmla="*/ 224 w 224"/>
                  <a:gd name="T15" fmla="*/ 230 h 293"/>
                  <a:gd name="T16" fmla="*/ 222 w 224"/>
                  <a:gd name="T17" fmla="*/ 245 h 293"/>
                  <a:gd name="T18" fmla="*/ 216 w 224"/>
                  <a:gd name="T19" fmla="*/ 261 h 293"/>
                  <a:gd name="T20" fmla="*/ 206 w 224"/>
                  <a:gd name="T21" fmla="*/ 274 h 293"/>
                  <a:gd name="T22" fmla="*/ 193 w 224"/>
                  <a:gd name="T23" fmla="*/ 285 h 293"/>
                  <a:gd name="T24" fmla="*/ 177 w 224"/>
                  <a:gd name="T25" fmla="*/ 291 h 293"/>
                  <a:gd name="T26" fmla="*/ 160 w 224"/>
                  <a:gd name="T27" fmla="*/ 293 h 293"/>
                  <a:gd name="T28" fmla="*/ 143 w 224"/>
                  <a:gd name="T29" fmla="*/ 291 h 293"/>
                  <a:gd name="T30" fmla="*/ 129 w 224"/>
                  <a:gd name="T31" fmla="*/ 285 h 293"/>
                  <a:gd name="T32" fmla="*/ 115 w 224"/>
                  <a:gd name="T33" fmla="*/ 274 h 293"/>
                  <a:gd name="T34" fmla="*/ 105 w 224"/>
                  <a:gd name="T35" fmla="*/ 261 h 293"/>
                  <a:gd name="T36" fmla="*/ 8 w 224"/>
                  <a:gd name="T37" fmla="*/ 95 h 293"/>
                  <a:gd name="T38" fmla="*/ 2 w 224"/>
                  <a:gd name="T39" fmla="*/ 80 h 293"/>
                  <a:gd name="T40" fmla="*/ 0 w 224"/>
                  <a:gd name="T41" fmla="*/ 63 h 293"/>
                  <a:gd name="T42" fmla="*/ 2 w 224"/>
                  <a:gd name="T43" fmla="*/ 48 h 293"/>
                  <a:gd name="T44" fmla="*/ 8 w 224"/>
                  <a:gd name="T45" fmla="*/ 32 h 293"/>
                  <a:gd name="T46" fmla="*/ 19 w 224"/>
                  <a:gd name="T47" fmla="*/ 19 h 293"/>
                  <a:gd name="T48" fmla="*/ 31 w 224"/>
                  <a:gd name="T49" fmla="*/ 9 h 293"/>
                  <a:gd name="T50" fmla="*/ 48 w 224"/>
                  <a:gd name="T51" fmla="*/ 2 h 293"/>
                  <a:gd name="T52" fmla="*/ 64 w 224"/>
                  <a:gd name="T53" fmla="*/ 0 h 2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24" h="293">
                    <a:moveTo>
                      <a:pt x="64" y="0"/>
                    </a:moveTo>
                    <a:lnTo>
                      <a:pt x="80" y="2"/>
                    </a:lnTo>
                    <a:lnTo>
                      <a:pt x="95" y="8"/>
                    </a:lnTo>
                    <a:lnTo>
                      <a:pt x="109" y="18"/>
                    </a:lnTo>
                    <a:lnTo>
                      <a:pt x="119" y="32"/>
                    </a:lnTo>
                    <a:lnTo>
                      <a:pt x="216" y="197"/>
                    </a:lnTo>
                    <a:lnTo>
                      <a:pt x="222" y="213"/>
                    </a:lnTo>
                    <a:lnTo>
                      <a:pt x="224" y="230"/>
                    </a:lnTo>
                    <a:lnTo>
                      <a:pt x="222" y="245"/>
                    </a:lnTo>
                    <a:lnTo>
                      <a:pt x="216" y="261"/>
                    </a:lnTo>
                    <a:lnTo>
                      <a:pt x="206" y="274"/>
                    </a:lnTo>
                    <a:lnTo>
                      <a:pt x="193" y="285"/>
                    </a:lnTo>
                    <a:lnTo>
                      <a:pt x="177" y="291"/>
                    </a:lnTo>
                    <a:lnTo>
                      <a:pt x="160" y="293"/>
                    </a:lnTo>
                    <a:lnTo>
                      <a:pt x="143" y="291"/>
                    </a:lnTo>
                    <a:lnTo>
                      <a:pt x="129" y="285"/>
                    </a:lnTo>
                    <a:lnTo>
                      <a:pt x="115" y="274"/>
                    </a:lnTo>
                    <a:lnTo>
                      <a:pt x="105" y="261"/>
                    </a:lnTo>
                    <a:lnTo>
                      <a:pt x="8" y="95"/>
                    </a:lnTo>
                    <a:lnTo>
                      <a:pt x="2" y="80"/>
                    </a:lnTo>
                    <a:lnTo>
                      <a:pt x="0" y="63"/>
                    </a:lnTo>
                    <a:lnTo>
                      <a:pt x="2" y="48"/>
                    </a:lnTo>
                    <a:lnTo>
                      <a:pt x="8" y="32"/>
                    </a:lnTo>
                    <a:lnTo>
                      <a:pt x="19" y="19"/>
                    </a:lnTo>
                    <a:lnTo>
                      <a:pt x="31" y="9"/>
                    </a:lnTo>
                    <a:lnTo>
                      <a:pt x="48" y="2"/>
                    </a:lnTo>
                    <a:lnTo>
                      <a:pt x="6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" name="Freeform 14"/>
              <p:cNvSpPr>
                <a:spLocks/>
              </p:cNvSpPr>
              <p:nvPr/>
            </p:nvSpPr>
            <p:spPr bwMode="auto">
              <a:xfrm>
                <a:off x="1011" y="2027"/>
                <a:ext cx="26" cy="21"/>
              </a:xfrm>
              <a:custGeom>
                <a:avLst/>
                <a:gdLst>
                  <a:gd name="T0" fmla="*/ 64 w 294"/>
                  <a:gd name="T1" fmla="*/ 0 h 222"/>
                  <a:gd name="T2" fmla="*/ 79 w 294"/>
                  <a:gd name="T3" fmla="*/ 2 h 222"/>
                  <a:gd name="T4" fmla="*/ 96 w 294"/>
                  <a:gd name="T5" fmla="*/ 8 h 222"/>
                  <a:gd name="T6" fmla="*/ 263 w 294"/>
                  <a:gd name="T7" fmla="*/ 103 h 222"/>
                  <a:gd name="T8" fmla="*/ 276 w 294"/>
                  <a:gd name="T9" fmla="*/ 114 h 222"/>
                  <a:gd name="T10" fmla="*/ 286 w 294"/>
                  <a:gd name="T11" fmla="*/ 127 h 222"/>
                  <a:gd name="T12" fmla="*/ 292 w 294"/>
                  <a:gd name="T13" fmla="*/ 142 h 222"/>
                  <a:gd name="T14" fmla="*/ 294 w 294"/>
                  <a:gd name="T15" fmla="*/ 158 h 222"/>
                  <a:gd name="T16" fmla="*/ 292 w 294"/>
                  <a:gd name="T17" fmla="*/ 175 h 222"/>
                  <a:gd name="T18" fmla="*/ 286 w 294"/>
                  <a:gd name="T19" fmla="*/ 190 h 222"/>
                  <a:gd name="T20" fmla="*/ 275 w 294"/>
                  <a:gd name="T21" fmla="*/ 204 h 222"/>
                  <a:gd name="T22" fmla="*/ 262 w 294"/>
                  <a:gd name="T23" fmla="*/ 214 h 222"/>
                  <a:gd name="T24" fmla="*/ 246 w 294"/>
                  <a:gd name="T25" fmla="*/ 220 h 222"/>
                  <a:gd name="T26" fmla="*/ 230 w 294"/>
                  <a:gd name="T27" fmla="*/ 222 h 222"/>
                  <a:gd name="T28" fmla="*/ 213 w 294"/>
                  <a:gd name="T29" fmla="*/ 220 h 222"/>
                  <a:gd name="T30" fmla="*/ 198 w 294"/>
                  <a:gd name="T31" fmla="*/ 213 h 222"/>
                  <a:gd name="T32" fmla="*/ 31 w 294"/>
                  <a:gd name="T33" fmla="*/ 118 h 222"/>
                  <a:gd name="T34" fmla="*/ 18 w 294"/>
                  <a:gd name="T35" fmla="*/ 108 h 222"/>
                  <a:gd name="T36" fmla="*/ 8 w 294"/>
                  <a:gd name="T37" fmla="*/ 95 h 222"/>
                  <a:gd name="T38" fmla="*/ 2 w 294"/>
                  <a:gd name="T39" fmla="*/ 80 h 222"/>
                  <a:gd name="T40" fmla="*/ 0 w 294"/>
                  <a:gd name="T41" fmla="*/ 63 h 222"/>
                  <a:gd name="T42" fmla="*/ 2 w 294"/>
                  <a:gd name="T43" fmla="*/ 47 h 222"/>
                  <a:gd name="T44" fmla="*/ 8 w 294"/>
                  <a:gd name="T45" fmla="*/ 31 h 222"/>
                  <a:gd name="T46" fmla="*/ 19 w 294"/>
                  <a:gd name="T47" fmla="*/ 18 h 222"/>
                  <a:gd name="T48" fmla="*/ 32 w 294"/>
                  <a:gd name="T49" fmla="*/ 8 h 222"/>
                  <a:gd name="T50" fmla="*/ 47 w 294"/>
                  <a:gd name="T51" fmla="*/ 2 h 222"/>
                  <a:gd name="T52" fmla="*/ 64 w 294"/>
                  <a:gd name="T53" fmla="*/ 0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94" h="222">
                    <a:moveTo>
                      <a:pt x="64" y="0"/>
                    </a:moveTo>
                    <a:lnTo>
                      <a:pt x="79" y="2"/>
                    </a:lnTo>
                    <a:lnTo>
                      <a:pt x="96" y="8"/>
                    </a:lnTo>
                    <a:lnTo>
                      <a:pt x="263" y="103"/>
                    </a:lnTo>
                    <a:lnTo>
                      <a:pt x="276" y="114"/>
                    </a:lnTo>
                    <a:lnTo>
                      <a:pt x="286" y="127"/>
                    </a:lnTo>
                    <a:lnTo>
                      <a:pt x="292" y="142"/>
                    </a:lnTo>
                    <a:lnTo>
                      <a:pt x="294" y="158"/>
                    </a:lnTo>
                    <a:lnTo>
                      <a:pt x="292" y="175"/>
                    </a:lnTo>
                    <a:lnTo>
                      <a:pt x="286" y="190"/>
                    </a:lnTo>
                    <a:lnTo>
                      <a:pt x="275" y="204"/>
                    </a:lnTo>
                    <a:lnTo>
                      <a:pt x="262" y="214"/>
                    </a:lnTo>
                    <a:lnTo>
                      <a:pt x="246" y="220"/>
                    </a:lnTo>
                    <a:lnTo>
                      <a:pt x="230" y="222"/>
                    </a:lnTo>
                    <a:lnTo>
                      <a:pt x="213" y="220"/>
                    </a:lnTo>
                    <a:lnTo>
                      <a:pt x="198" y="213"/>
                    </a:lnTo>
                    <a:lnTo>
                      <a:pt x="31" y="118"/>
                    </a:lnTo>
                    <a:lnTo>
                      <a:pt x="18" y="108"/>
                    </a:lnTo>
                    <a:lnTo>
                      <a:pt x="8" y="95"/>
                    </a:lnTo>
                    <a:lnTo>
                      <a:pt x="2" y="80"/>
                    </a:lnTo>
                    <a:lnTo>
                      <a:pt x="0" y="63"/>
                    </a:lnTo>
                    <a:lnTo>
                      <a:pt x="2" y="47"/>
                    </a:lnTo>
                    <a:lnTo>
                      <a:pt x="8" y="31"/>
                    </a:lnTo>
                    <a:lnTo>
                      <a:pt x="19" y="18"/>
                    </a:lnTo>
                    <a:lnTo>
                      <a:pt x="32" y="8"/>
                    </a:lnTo>
                    <a:lnTo>
                      <a:pt x="47" y="2"/>
                    </a:lnTo>
                    <a:lnTo>
                      <a:pt x="6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" name="Freeform 15"/>
              <p:cNvSpPr>
                <a:spLocks/>
              </p:cNvSpPr>
              <p:nvPr/>
            </p:nvSpPr>
            <p:spPr bwMode="auto">
              <a:xfrm>
                <a:off x="993" y="2092"/>
                <a:ext cx="29" cy="12"/>
              </a:xfrm>
              <a:custGeom>
                <a:avLst/>
                <a:gdLst>
                  <a:gd name="T0" fmla="*/ 64 w 321"/>
                  <a:gd name="T1" fmla="*/ 0 h 128"/>
                  <a:gd name="T2" fmla="*/ 257 w 321"/>
                  <a:gd name="T3" fmla="*/ 0 h 128"/>
                  <a:gd name="T4" fmla="*/ 273 w 321"/>
                  <a:gd name="T5" fmla="*/ 4 h 128"/>
                  <a:gd name="T6" fmla="*/ 289 w 321"/>
                  <a:gd name="T7" fmla="*/ 10 h 128"/>
                  <a:gd name="T8" fmla="*/ 302 w 321"/>
                  <a:gd name="T9" fmla="*/ 19 h 128"/>
                  <a:gd name="T10" fmla="*/ 312 w 321"/>
                  <a:gd name="T11" fmla="*/ 33 h 128"/>
                  <a:gd name="T12" fmla="*/ 318 w 321"/>
                  <a:gd name="T13" fmla="*/ 47 h 128"/>
                  <a:gd name="T14" fmla="*/ 321 w 321"/>
                  <a:gd name="T15" fmla="*/ 65 h 128"/>
                  <a:gd name="T16" fmla="*/ 318 w 321"/>
                  <a:gd name="T17" fmla="*/ 82 h 128"/>
                  <a:gd name="T18" fmla="*/ 312 w 321"/>
                  <a:gd name="T19" fmla="*/ 96 h 128"/>
                  <a:gd name="T20" fmla="*/ 302 w 321"/>
                  <a:gd name="T21" fmla="*/ 110 h 128"/>
                  <a:gd name="T22" fmla="*/ 289 w 321"/>
                  <a:gd name="T23" fmla="*/ 119 h 128"/>
                  <a:gd name="T24" fmla="*/ 273 w 321"/>
                  <a:gd name="T25" fmla="*/ 126 h 128"/>
                  <a:gd name="T26" fmla="*/ 257 w 321"/>
                  <a:gd name="T27" fmla="*/ 128 h 128"/>
                  <a:gd name="T28" fmla="*/ 64 w 321"/>
                  <a:gd name="T29" fmla="*/ 128 h 128"/>
                  <a:gd name="T30" fmla="*/ 47 w 321"/>
                  <a:gd name="T31" fmla="*/ 126 h 128"/>
                  <a:gd name="T32" fmla="*/ 32 w 321"/>
                  <a:gd name="T33" fmla="*/ 119 h 128"/>
                  <a:gd name="T34" fmla="*/ 19 w 321"/>
                  <a:gd name="T35" fmla="*/ 110 h 128"/>
                  <a:gd name="T36" fmla="*/ 9 w 321"/>
                  <a:gd name="T37" fmla="*/ 96 h 128"/>
                  <a:gd name="T38" fmla="*/ 2 w 321"/>
                  <a:gd name="T39" fmla="*/ 82 h 128"/>
                  <a:gd name="T40" fmla="*/ 0 w 321"/>
                  <a:gd name="T41" fmla="*/ 65 h 128"/>
                  <a:gd name="T42" fmla="*/ 2 w 321"/>
                  <a:gd name="T43" fmla="*/ 47 h 128"/>
                  <a:gd name="T44" fmla="*/ 9 w 321"/>
                  <a:gd name="T45" fmla="*/ 33 h 128"/>
                  <a:gd name="T46" fmla="*/ 19 w 321"/>
                  <a:gd name="T47" fmla="*/ 19 h 128"/>
                  <a:gd name="T48" fmla="*/ 32 w 321"/>
                  <a:gd name="T49" fmla="*/ 10 h 128"/>
                  <a:gd name="T50" fmla="*/ 47 w 321"/>
                  <a:gd name="T51" fmla="*/ 4 h 128"/>
                  <a:gd name="T52" fmla="*/ 64 w 321"/>
                  <a:gd name="T53" fmla="*/ 0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21" h="128">
                    <a:moveTo>
                      <a:pt x="64" y="0"/>
                    </a:moveTo>
                    <a:lnTo>
                      <a:pt x="257" y="0"/>
                    </a:lnTo>
                    <a:lnTo>
                      <a:pt x="273" y="4"/>
                    </a:lnTo>
                    <a:lnTo>
                      <a:pt x="289" y="10"/>
                    </a:lnTo>
                    <a:lnTo>
                      <a:pt x="302" y="19"/>
                    </a:lnTo>
                    <a:lnTo>
                      <a:pt x="312" y="33"/>
                    </a:lnTo>
                    <a:lnTo>
                      <a:pt x="318" y="47"/>
                    </a:lnTo>
                    <a:lnTo>
                      <a:pt x="321" y="65"/>
                    </a:lnTo>
                    <a:lnTo>
                      <a:pt x="318" y="82"/>
                    </a:lnTo>
                    <a:lnTo>
                      <a:pt x="312" y="96"/>
                    </a:lnTo>
                    <a:lnTo>
                      <a:pt x="302" y="110"/>
                    </a:lnTo>
                    <a:lnTo>
                      <a:pt x="289" y="119"/>
                    </a:lnTo>
                    <a:lnTo>
                      <a:pt x="273" y="126"/>
                    </a:lnTo>
                    <a:lnTo>
                      <a:pt x="257" y="128"/>
                    </a:lnTo>
                    <a:lnTo>
                      <a:pt x="64" y="128"/>
                    </a:lnTo>
                    <a:lnTo>
                      <a:pt x="47" y="126"/>
                    </a:lnTo>
                    <a:lnTo>
                      <a:pt x="32" y="119"/>
                    </a:lnTo>
                    <a:lnTo>
                      <a:pt x="19" y="110"/>
                    </a:lnTo>
                    <a:lnTo>
                      <a:pt x="9" y="96"/>
                    </a:lnTo>
                    <a:lnTo>
                      <a:pt x="2" y="82"/>
                    </a:lnTo>
                    <a:lnTo>
                      <a:pt x="0" y="65"/>
                    </a:lnTo>
                    <a:lnTo>
                      <a:pt x="2" y="47"/>
                    </a:lnTo>
                    <a:lnTo>
                      <a:pt x="9" y="33"/>
                    </a:lnTo>
                    <a:lnTo>
                      <a:pt x="19" y="19"/>
                    </a:lnTo>
                    <a:lnTo>
                      <a:pt x="32" y="10"/>
                    </a:lnTo>
                    <a:lnTo>
                      <a:pt x="47" y="4"/>
                    </a:lnTo>
                    <a:lnTo>
                      <a:pt x="6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Freeform 16"/>
              <p:cNvSpPr>
                <a:spLocks/>
              </p:cNvSpPr>
              <p:nvPr/>
            </p:nvSpPr>
            <p:spPr bwMode="auto">
              <a:xfrm>
                <a:off x="1011" y="2149"/>
                <a:ext cx="26" cy="20"/>
              </a:xfrm>
              <a:custGeom>
                <a:avLst/>
                <a:gdLst>
                  <a:gd name="T0" fmla="*/ 230 w 294"/>
                  <a:gd name="T1" fmla="*/ 0 h 224"/>
                  <a:gd name="T2" fmla="*/ 247 w 294"/>
                  <a:gd name="T3" fmla="*/ 3 h 224"/>
                  <a:gd name="T4" fmla="*/ 262 w 294"/>
                  <a:gd name="T5" fmla="*/ 9 h 224"/>
                  <a:gd name="T6" fmla="*/ 275 w 294"/>
                  <a:gd name="T7" fmla="*/ 19 h 224"/>
                  <a:gd name="T8" fmla="*/ 286 w 294"/>
                  <a:gd name="T9" fmla="*/ 33 h 224"/>
                  <a:gd name="T10" fmla="*/ 292 w 294"/>
                  <a:gd name="T11" fmla="*/ 48 h 224"/>
                  <a:gd name="T12" fmla="*/ 294 w 294"/>
                  <a:gd name="T13" fmla="*/ 65 h 224"/>
                  <a:gd name="T14" fmla="*/ 292 w 294"/>
                  <a:gd name="T15" fmla="*/ 80 h 224"/>
                  <a:gd name="T16" fmla="*/ 286 w 294"/>
                  <a:gd name="T17" fmla="*/ 96 h 224"/>
                  <a:gd name="T18" fmla="*/ 275 w 294"/>
                  <a:gd name="T19" fmla="*/ 110 h 224"/>
                  <a:gd name="T20" fmla="*/ 263 w 294"/>
                  <a:gd name="T21" fmla="*/ 120 h 224"/>
                  <a:gd name="T22" fmla="*/ 96 w 294"/>
                  <a:gd name="T23" fmla="*/ 215 h 224"/>
                  <a:gd name="T24" fmla="*/ 80 w 294"/>
                  <a:gd name="T25" fmla="*/ 221 h 224"/>
                  <a:gd name="T26" fmla="*/ 64 w 294"/>
                  <a:gd name="T27" fmla="*/ 224 h 224"/>
                  <a:gd name="T28" fmla="*/ 47 w 294"/>
                  <a:gd name="T29" fmla="*/ 221 h 224"/>
                  <a:gd name="T30" fmla="*/ 32 w 294"/>
                  <a:gd name="T31" fmla="*/ 216 h 224"/>
                  <a:gd name="T32" fmla="*/ 19 w 294"/>
                  <a:gd name="T33" fmla="*/ 205 h 224"/>
                  <a:gd name="T34" fmla="*/ 8 w 294"/>
                  <a:gd name="T35" fmla="*/ 192 h 224"/>
                  <a:gd name="T36" fmla="*/ 2 w 294"/>
                  <a:gd name="T37" fmla="*/ 176 h 224"/>
                  <a:gd name="T38" fmla="*/ 0 w 294"/>
                  <a:gd name="T39" fmla="*/ 159 h 224"/>
                  <a:gd name="T40" fmla="*/ 2 w 294"/>
                  <a:gd name="T41" fmla="*/ 144 h 224"/>
                  <a:gd name="T42" fmla="*/ 8 w 294"/>
                  <a:gd name="T43" fmla="*/ 128 h 224"/>
                  <a:gd name="T44" fmla="*/ 18 w 294"/>
                  <a:gd name="T45" fmla="*/ 116 h 224"/>
                  <a:gd name="T46" fmla="*/ 31 w 294"/>
                  <a:gd name="T47" fmla="*/ 105 h 224"/>
                  <a:gd name="T48" fmla="*/ 198 w 294"/>
                  <a:gd name="T49" fmla="*/ 10 h 224"/>
                  <a:gd name="T50" fmla="*/ 215 w 294"/>
                  <a:gd name="T51" fmla="*/ 2 h 224"/>
                  <a:gd name="T52" fmla="*/ 230 w 294"/>
                  <a:gd name="T53" fmla="*/ 0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94" h="224">
                    <a:moveTo>
                      <a:pt x="230" y="0"/>
                    </a:moveTo>
                    <a:lnTo>
                      <a:pt x="247" y="3"/>
                    </a:lnTo>
                    <a:lnTo>
                      <a:pt x="262" y="9"/>
                    </a:lnTo>
                    <a:lnTo>
                      <a:pt x="275" y="19"/>
                    </a:lnTo>
                    <a:lnTo>
                      <a:pt x="286" y="33"/>
                    </a:lnTo>
                    <a:lnTo>
                      <a:pt x="292" y="48"/>
                    </a:lnTo>
                    <a:lnTo>
                      <a:pt x="294" y="65"/>
                    </a:lnTo>
                    <a:lnTo>
                      <a:pt x="292" y="80"/>
                    </a:lnTo>
                    <a:lnTo>
                      <a:pt x="286" y="96"/>
                    </a:lnTo>
                    <a:lnTo>
                      <a:pt x="275" y="110"/>
                    </a:lnTo>
                    <a:lnTo>
                      <a:pt x="263" y="120"/>
                    </a:lnTo>
                    <a:lnTo>
                      <a:pt x="96" y="215"/>
                    </a:lnTo>
                    <a:lnTo>
                      <a:pt x="80" y="221"/>
                    </a:lnTo>
                    <a:lnTo>
                      <a:pt x="64" y="224"/>
                    </a:lnTo>
                    <a:lnTo>
                      <a:pt x="47" y="221"/>
                    </a:lnTo>
                    <a:lnTo>
                      <a:pt x="32" y="216"/>
                    </a:lnTo>
                    <a:lnTo>
                      <a:pt x="19" y="205"/>
                    </a:lnTo>
                    <a:lnTo>
                      <a:pt x="8" y="192"/>
                    </a:lnTo>
                    <a:lnTo>
                      <a:pt x="2" y="176"/>
                    </a:lnTo>
                    <a:lnTo>
                      <a:pt x="0" y="159"/>
                    </a:lnTo>
                    <a:lnTo>
                      <a:pt x="2" y="144"/>
                    </a:lnTo>
                    <a:lnTo>
                      <a:pt x="8" y="128"/>
                    </a:lnTo>
                    <a:lnTo>
                      <a:pt x="18" y="116"/>
                    </a:lnTo>
                    <a:lnTo>
                      <a:pt x="31" y="105"/>
                    </a:lnTo>
                    <a:lnTo>
                      <a:pt x="198" y="10"/>
                    </a:lnTo>
                    <a:lnTo>
                      <a:pt x="215" y="2"/>
                    </a:lnTo>
                    <a:lnTo>
                      <a:pt x="23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auto">
              <a:xfrm>
                <a:off x="1223" y="2149"/>
                <a:ext cx="26" cy="20"/>
              </a:xfrm>
              <a:custGeom>
                <a:avLst/>
                <a:gdLst>
                  <a:gd name="T0" fmla="*/ 64 w 294"/>
                  <a:gd name="T1" fmla="*/ 0 h 224"/>
                  <a:gd name="T2" fmla="*/ 80 w 294"/>
                  <a:gd name="T3" fmla="*/ 2 h 224"/>
                  <a:gd name="T4" fmla="*/ 96 w 294"/>
                  <a:gd name="T5" fmla="*/ 10 h 224"/>
                  <a:gd name="T6" fmla="*/ 263 w 294"/>
                  <a:gd name="T7" fmla="*/ 105 h 224"/>
                  <a:gd name="T8" fmla="*/ 276 w 294"/>
                  <a:gd name="T9" fmla="*/ 116 h 224"/>
                  <a:gd name="T10" fmla="*/ 286 w 294"/>
                  <a:gd name="T11" fmla="*/ 128 h 224"/>
                  <a:gd name="T12" fmla="*/ 292 w 294"/>
                  <a:gd name="T13" fmla="*/ 144 h 224"/>
                  <a:gd name="T14" fmla="*/ 294 w 294"/>
                  <a:gd name="T15" fmla="*/ 159 h 224"/>
                  <a:gd name="T16" fmla="*/ 292 w 294"/>
                  <a:gd name="T17" fmla="*/ 176 h 224"/>
                  <a:gd name="T18" fmla="*/ 286 w 294"/>
                  <a:gd name="T19" fmla="*/ 192 h 224"/>
                  <a:gd name="T20" fmla="*/ 275 w 294"/>
                  <a:gd name="T21" fmla="*/ 205 h 224"/>
                  <a:gd name="T22" fmla="*/ 262 w 294"/>
                  <a:gd name="T23" fmla="*/ 216 h 224"/>
                  <a:gd name="T24" fmla="*/ 247 w 294"/>
                  <a:gd name="T25" fmla="*/ 221 h 224"/>
                  <a:gd name="T26" fmla="*/ 230 w 294"/>
                  <a:gd name="T27" fmla="*/ 224 h 224"/>
                  <a:gd name="T28" fmla="*/ 214 w 294"/>
                  <a:gd name="T29" fmla="*/ 221 h 224"/>
                  <a:gd name="T30" fmla="*/ 198 w 294"/>
                  <a:gd name="T31" fmla="*/ 215 h 224"/>
                  <a:gd name="T32" fmla="*/ 31 w 294"/>
                  <a:gd name="T33" fmla="*/ 120 h 224"/>
                  <a:gd name="T34" fmla="*/ 19 w 294"/>
                  <a:gd name="T35" fmla="*/ 110 h 224"/>
                  <a:gd name="T36" fmla="*/ 8 w 294"/>
                  <a:gd name="T37" fmla="*/ 96 h 224"/>
                  <a:gd name="T38" fmla="*/ 2 w 294"/>
                  <a:gd name="T39" fmla="*/ 80 h 224"/>
                  <a:gd name="T40" fmla="*/ 0 w 294"/>
                  <a:gd name="T41" fmla="*/ 65 h 224"/>
                  <a:gd name="T42" fmla="*/ 2 w 294"/>
                  <a:gd name="T43" fmla="*/ 48 h 224"/>
                  <a:gd name="T44" fmla="*/ 8 w 294"/>
                  <a:gd name="T45" fmla="*/ 33 h 224"/>
                  <a:gd name="T46" fmla="*/ 19 w 294"/>
                  <a:gd name="T47" fmla="*/ 19 h 224"/>
                  <a:gd name="T48" fmla="*/ 32 w 294"/>
                  <a:gd name="T49" fmla="*/ 9 h 224"/>
                  <a:gd name="T50" fmla="*/ 47 w 294"/>
                  <a:gd name="T51" fmla="*/ 3 h 224"/>
                  <a:gd name="T52" fmla="*/ 64 w 294"/>
                  <a:gd name="T53" fmla="*/ 0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94" h="224">
                    <a:moveTo>
                      <a:pt x="64" y="0"/>
                    </a:moveTo>
                    <a:lnTo>
                      <a:pt x="80" y="2"/>
                    </a:lnTo>
                    <a:lnTo>
                      <a:pt x="96" y="10"/>
                    </a:lnTo>
                    <a:lnTo>
                      <a:pt x="263" y="105"/>
                    </a:lnTo>
                    <a:lnTo>
                      <a:pt x="276" y="116"/>
                    </a:lnTo>
                    <a:lnTo>
                      <a:pt x="286" y="128"/>
                    </a:lnTo>
                    <a:lnTo>
                      <a:pt x="292" y="144"/>
                    </a:lnTo>
                    <a:lnTo>
                      <a:pt x="294" y="159"/>
                    </a:lnTo>
                    <a:lnTo>
                      <a:pt x="292" y="176"/>
                    </a:lnTo>
                    <a:lnTo>
                      <a:pt x="286" y="192"/>
                    </a:lnTo>
                    <a:lnTo>
                      <a:pt x="275" y="205"/>
                    </a:lnTo>
                    <a:lnTo>
                      <a:pt x="262" y="216"/>
                    </a:lnTo>
                    <a:lnTo>
                      <a:pt x="247" y="221"/>
                    </a:lnTo>
                    <a:lnTo>
                      <a:pt x="230" y="224"/>
                    </a:lnTo>
                    <a:lnTo>
                      <a:pt x="214" y="221"/>
                    </a:lnTo>
                    <a:lnTo>
                      <a:pt x="198" y="215"/>
                    </a:lnTo>
                    <a:lnTo>
                      <a:pt x="31" y="120"/>
                    </a:lnTo>
                    <a:lnTo>
                      <a:pt x="19" y="110"/>
                    </a:lnTo>
                    <a:lnTo>
                      <a:pt x="8" y="96"/>
                    </a:lnTo>
                    <a:lnTo>
                      <a:pt x="2" y="80"/>
                    </a:lnTo>
                    <a:lnTo>
                      <a:pt x="0" y="65"/>
                    </a:lnTo>
                    <a:lnTo>
                      <a:pt x="2" y="48"/>
                    </a:lnTo>
                    <a:lnTo>
                      <a:pt x="8" y="33"/>
                    </a:lnTo>
                    <a:lnTo>
                      <a:pt x="19" y="19"/>
                    </a:lnTo>
                    <a:lnTo>
                      <a:pt x="32" y="9"/>
                    </a:lnTo>
                    <a:lnTo>
                      <a:pt x="47" y="3"/>
                    </a:lnTo>
                    <a:lnTo>
                      <a:pt x="6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Freeform 18"/>
              <p:cNvSpPr>
                <a:spLocks/>
              </p:cNvSpPr>
              <p:nvPr/>
            </p:nvSpPr>
            <p:spPr bwMode="auto">
              <a:xfrm>
                <a:off x="1238" y="2092"/>
                <a:ext cx="29" cy="12"/>
              </a:xfrm>
              <a:custGeom>
                <a:avLst/>
                <a:gdLst>
                  <a:gd name="T0" fmla="*/ 64 w 321"/>
                  <a:gd name="T1" fmla="*/ 0 h 128"/>
                  <a:gd name="T2" fmla="*/ 257 w 321"/>
                  <a:gd name="T3" fmla="*/ 0 h 128"/>
                  <a:gd name="T4" fmla="*/ 274 w 321"/>
                  <a:gd name="T5" fmla="*/ 4 h 128"/>
                  <a:gd name="T6" fmla="*/ 290 w 321"/>
                  <a:gd name="T7" fmla="*/ 10 h 128"/>
                  <a:gd name="T8" fmla="*/ 302 w 321"/>
                  <a:gd name="T9" fmla="*/ 19 h 128"/>
                  <a:gd name="T10" fmla="*/ 312 w 321"/>
                  <a:gd name="T11" fmla="*/ 33 h 128"/>
                  <a:gd name="T12" fmla="*/ 319 w 321"/>
                  <a:gd name="T13" fmla="*/ 47 h 128"/>
                  <a:gd name="T14" fmla="*/ 321 w 321"/>
                  <a:gd name="T15" fmla="*/ 65 h 128"/>
                  <a:gd name="T16" fmla="*/ 319 w 321"/>
                  <a:gd name="T17" fmla="*/ 82 h 128"/>
                  <a:gd name="T18" fmla="*/ 312 w 321"/>
                  <a:gd name="T19" fmla="*/ 96 h 128"/>
                  <a:gd name="T20" fmla="*/ 302 w 321"/>
                  <a:gd name="T21" fmla="*/ 110 h 128"/>
                  <a:gd name="T22" fmla="*/ 290 w 321"/>
                  <a:gd name="T23" fmla="*/ 119 h 128"/>
                  <a:gd name="T24" fmla="*/ 274 w 321"/>
                  <a:gd name="T25" fmla="*/ 126 h 128"/>
                  <a:gd name="T26" fmla="*/ 257 w 321"/>
                  <a:gd name="T27" fmla="*/ 128 h 128"/>
                  <a:gd name="T28" fmla="*/ 64 w 321"/>
                  <a:gd name="T29" fmla="*/ 128 h 128"/>
                  <a:gd name="T30" fmla="*/ 48 w 321"/>
                  <a:gd name="T31" fmla="*/ 126 h 128"/>
                  <a:gd name="T32" fmla="*/ 32 w 321"/>
                  <a:gd name="T33" fmla="*/ 119 h 128"/>
                  <a:gd name="T34" fmla="*/ 19 w 321"/>
                  <a:gd name="T35" fmla="*/ 110 h 128"/>
                  <a:gd name="T36" fmla="*/ 9 w 321"/>
                  <a:gd name="T37" fmla="*/ 96 h 128"/>
                  <a:gd name="T38" fmla="*/ 3 w 321"/>
                  <a:gd name="T39" fmla="*/ 82 h 128"/>
                  <a:gd name="T40" fmla="*/ 0 w 321"/>
                  <a:gd name="T41" fmla="*/ 65 h 128"/>
                  <a:gd name="T42" fmla="*/ 3 w 321"/>
                  <a:gd name="T43" fmla="*/ 47 h 128"/>
                  <a:gd name="T44" fmla="*/ 9 w 321"/>
                  <a:gd name="T45" fmla="*/ 33 h 128"/>
                  <a:gd name="T46" fmla="*/ 19 w 321"/>
                  <a:gd name="T47" fmla="*/ 19 h 128"/>
                  <a:gd name="T48" fmla="*/ 32 w 321"/>
                  <a:gd name="T49" fmla="*/ 10 h 128"/>
                  <a:gd name="T50" fmla="*/ 48 w 321"/>
                  <a:gd name="T51" fmla="*/ 4 h 128"/>
                  <a:gd name="T52" fmla="*/ 64 w 321"/>
                  <a:gd name="T53" fmla="*/ 0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21" h="128">
                    <a:moveTo>
                      <a:pt x="64" y="0"/>
                    </a:moveTo>
                    <a:lnTo>
                      <a:pt x="257" y="0"/>
                    </a:lnTo>
                    <a:lnTo>
                      <a:pt x="274" y="4"/>
                    </a:lnTo>
                    <a:lnTo>
                      <a:pt x="290" y="10"/>
                    </a:lnTo>
                    <a:lnTo>
                      <a:pt x="302" y="19"/>
                    </a:lnTo>
                    <a:lnTo>
                      <a:pt x="312" y="33"/>
                    </a:lnTo>
                    <a:lnTo>
                      <a:pt x="319" y="47"/>
                    </a:lnTo>
                    <a:lnTo>
                      <a:pt x="321" y="65"/>
                    </a:lnTo>
                    <a:lnTo>
                      <a:pt x="319" y="82"/>
                    </a:lnTo>
                    <a:lnTo>
                      <a:pt x="312" y="96"/>
                    </a:lnTo>
                    <a:lnTo>
                      <a:pt x="302" y="110"/>
                    </a:lnTo>
                    <a:lnTo>
                      <a:pt x="290" y="119"/>
                    </a:lnTo>
                    <a:lnTo>
                      <a:pt x="274" y="126"/>
                    </a:lnTo>
                    <a:lnTo>
                      <a:pt x="257" y="128"/>
                    </a:lnTo>
                    <a:lnTo>
                      <a:pt x="64" y="128"/>
                    </a:lnTo>
                    <a:lnTo>
                      <a:pt x="48" y="126"/>
                    </a:lnTo>
                    <a:lnTo>
                      <a:pt x="32" y="119"/>
                    </a:lnTo>
                    <a:lnTo>
                      <a:pt x="19" y="110"/>
                    </a:lnTo>
                    <a:lnTo>
                      <a:pt x="9" y="96"/>
                    </a:lnTo>
                    <a:lnTo>
                      <a:pt x="3" y="82"/>
                    </a:lnTo>
                    <a:lnTo>
                      <a:pt x="0" y="65"/>
                    </a:lnTo>
                    <a:lnTo>
                      <a:pt x="3" y="47"/>
                    </a:lnTo>
                    <a:lnTo>
                      <a:pt x="9" y="33"/>
                    </a:lnTo>
                    <a:lnTo>
                      <a:pt x="19" y="19"/>
                    </a:lnTo>
                    <a:lnTo>
                      <a:pt x="32" y="10"/>
                    </a:lnTo>
                    <a:lnTo>
                      <a:pt x="48" y="4"/>
                    </a:lnTo>
                    <a:lnTo>
                      <a:pt x="6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" name="Freeform 19"/>
              <p:cNvSpPr>
                <a:spLocks/>
              </p:cNvSpPr>
              <p:nvPr/>
            </p:nvSpPr>
            <p:spPr bwMode="auto">
              <a:xfrm>
                <a:off x="1223" y="2027"/>
                <a:ext cx="26" cy="21"/>
              </a:xfrm>
              <a:custGeom>
                <a:avLst/>
                <a:gdLst>
                  <a:gd name="T0" fmla="*/ 230 w 294"/>
                  <a:gd name="T1" fmla="*/ 0 h 222"/>
                  <a:gd name="T2" fmla="*/ 247 w 294"/>
                  <a:gd name="T3" fmla="*/ 2 h 222"/>
                  <a:gd name="T4" fmla="*/ 262 w 294"/>
                  <a:gd name="T5" fmla="*/ 8 h 222"/>
                  <a:gd name="T6" fmla="*/ 275 w 294"/>
                  <a:gd name="T7" fmla="*/ 18 h 222"/>
                  <a:gd name="T8" fmla="*/ 286 w 294"/>
                  <a:gd name="T9" fmla="*/ 31 h 222"/>
                  <a:gd name="T10" fmla="*/ 292 w 294"/>
                  <a:gd name="T11" fmla="*/ 47 h 222"/>
                  <a:gd name="T12" fmla="*/ 294 w 294"/>
                  <a:gd name="T13" fmla="*/ 63 h 222"/>
                  <a:gd name="T14" fmla="*/ 292 w 294"/>
                  <a:gd name="T15" fmla="*/ 80 h 222"/>
                  <a:gd name="T16" fmla="*/ 286 w 294"/>
                  <a:gd name="T17" fmla="*/ 95 h 222"/>
                  <a:gd name="T18" fmla="*/ 276 w 294"/>
                  <a:gd name="T19" fmla="*/ 108 h 222"/>
                  <a:gd name="T20" fmla="*/ 263 w 294"/>
                  <a:gd name="T21" fmla="*/ 118 h 222"/>
                  <a:gd name="T22" fmla="*/ 96 w 294"/>
                  <a:gd name="T23" fmla="*/ 213 h 222"/>
                  <a:gd name="T24" fmla="*/ 80 w 294"/>
                  <a:gd name="T25" fmla="*/ 220 h 222"/>
                  <a:gd name="T26" fmla="*/ 64 w 294"/>
                  <a:gd name="T27" fmla="*/ 222 h 222"/>
                  <a:gd name="T28" fmla="*/ 48 w 294"/>
                  <a:gd name="T29" fmla="*/ 220 h 222"/>
                  <a:gd name="T30" fmla="*/ 32 w 294"/>
                  <a:gd name="T31" fmla="*/ 214 h 222"/>
                  <a:gd name="T32" fmla="*/ 19 w 294"/>
                  <a:gd name="T33" fmla="*/ 204 h 222"/>
                  <a:gd name="T34" fmla="*/ 8 w 294"/>
                  <a:gd name="T35" fmla="*/ 190 h 222"/>
                  <a:gd name="T36" fmla="*/ 2 w 294"/>
                  <a:gd name="T37" fmla="*/ 175 h 222"/>
                  <a:gd name="T38" fmla="*/ 0 w 294"/>
                  <a:gd name="T39" fmla="*/ 158 h 222"/>
                  <a:gd name="T40" fmla="*/ 2 w 294"/>
                  <a:gd name="T41" fmla="*/ 142 h 222"/>
                  <a:gd name="T42" fmla="*/ 8 w 294"/>
                  <a:gd name="T43" fmla="*/ 127 h 222"/>
                  <a:gd name="T44" fmla="*/ 19 w 294"/>
                  <a:gd name="T45" fmla="*/ 114 h 222"/>
                  <a:gd name="T46" fmla="*/ 31 w 294"/>
                  <a:gd name="T47" fmla="*/ 103 h 222"/>
                  <a:gd name="T48" fmla="*/ 198 w 294"/>
                  <a:gd name="T49" fmla="*/ 8 h 222"/>
                  <a:gd name="T50" fmla="*/ 215 w 294"/>
                  <a:gd name="T51" fmla="*/ 2 h 222"/>
                  <a:gd name="T52" fmla="*/ 230 w 294"/>
                  <a:gd name="T53" fmla="*/ 0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94" h="222">
                    <a:moveTo>
                      <a:pt x="230" y="0"/>
                    </a:moveTo>
                    <a:lnTo>
                      <a:pt x="247" y="2"/>
                    </a:lnTo>
                    <a:lnTo>
                      <a:pt x="262" y="8"/>
                    </a:lnTo>
                    <a:lnTo>
                      <a:pt x="275" y="18"/>
                    </a:lnTo>
                    <a:lnTo>
                      <a:pt x="286" y="31"/>
                    </a:lnTo>
                    <a:lnTo>
                      <a:pt x="292" y="47"/>
                    </a:lnTo>
                    <a:lnTo>
                      <a:pt x="294" y="63"/>
                    </a:lnTo>
                    <a:lnTo>
                      <a:pt x="292" y="80"/>
                    </a:lnTo>
                    <a:lnTo>
                      <a:pt x="286" y="95"/>
                    </a:lnTo>
                    <a:lnTo>
                      <a:pt x="276" y="108"/>
                    </a:lnTo>
                    <a:lnTo>
                      <a:pt x="263" y="118"/>
                    </a:lnTo>
                    <a:lnTo>
                      <a:pt x="96" y="213"/>
                    </a:lnTo>
                    <a:lnTo>
                      <a:pt x="80" y="220"/>
                    </a:lnTo>
                    <a:lnTo>
                      <a:pt x="64" y="222"/>
                    </a:lnTo>
                    <a:lnTo>
                      <a:pt x="48" y="220"/>
                    </a:lnTo>
                    <a:lnTo>
                      <a:pt x="32" y="214"/>
                    </a:lnTo>
                    <a:lnTo>
                      <a:pt x="19" y="204"/>
                    </a:lnTo>
                    <a:lnTo>
                      <a:pt x="8" y="190"/>
                    </a:lnTo>
                    <a:lnTo>
                      <a:pt x="2" y="175"/>
                    </a:lnTo>
                    <a:lnTo>
                      <a:pt x="0" y="158"/>
                    </a:lnTo>
                    <a:lnTo>
                      <a:pt x="2" y="142"/>
                    </a:lnTo>
                    <a:lnTo>
                      <a:pt x="8" y="127"/>
                    </a:lnTo>
                    <a:lnTo>
                      <a:pt x="19" y="114"/>
                    </a:lnTo>
                    <a:lnTo>
                      <a:pt x="31" y="103"/>
                    </a:lnTo>
                    <a:lnTo>
                      <a:pt x="198" y="8"/>
                    </a:lnTo>
                    <a:lnTo>
                      <a:pt x="215" y="2"/>
                    </a:lnTo>
                    <a:lnTo>
                      <a:pt x="23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auto">
              <a:xfrm>
                <a:off x="1181" y="1980"/>
                <a:ext cx="20" cy="26"/>
              </a:xfrm>
              <a:custGeom>
                <a:avLst/>
                <a:gdLst>
                  <a:gd name="T0" fmla="*/ 159 w 224"/>
                  <a:gd name="T1" fmla="*/ 0 h 292"/>
                  <a:gd name="T2" fmla="*/ 176 w 224"/>
                  <a:gd name="T3" fmla="*/ 2 h 292"/>
                  <a:gd name="T4" fmla="*/ 192 w 224"/>
                  <a:gd name="T5" fmla="*/ 9 h 292"/>
                  <a:gd name="T6" fmla="*/ 205 w 224"/>
                  <a:gd name="T7" fmla="*/ 19 h 292"/>
                  <a:gd name="T8" fmla="*/ 216 w 224"/>
                  <a:gd name="T9" fmla="*/ 32 h 292"/>
                  <a:gd name="T10" fmla="*/ 222 w 224"/>
                  <a:gd name="T11" fmla="*/ 48 h 292"/>
                  <a:gd name="T12" fmla="*/ 224 w 224"/>
                  <a:gd name="T13" fmla="*/ 63 h 292"/>
                  <a:gd name="T14" fmla="*/ 222 w 224"/>
                  <a:gd name="T15" fmla="*/ 80 h 292"/>
                  <a:gd name="T16" fmla="*/ 216 w 224"/>
                  <a:gd name="T17" fmla="*/ 95 h 292"/>
                  <a:gd name="T18" fmla="*/ 119 w 224"/>
                  <a:gd name="T19" fmla="*/ 261 h 292"/>
                  <a:gd name="T20" fmla="*/ 109 w 224"/>
                  <a:gd name="T21" fmla="*/ 274 h 292"/>
                  <a:gd name="T22" fmla="*/ 95 w 224"/>
                  <a:gd name="T23" fmla="*/ 285 h 292"/>
                  <a:gd name="T24" fmla="*/ 81 w 224"/>
                  <a:gd name="T25" fmla="*/ 290 h 292"/>
                  <a:gd name="T26" fmla="*/ 64 w 224"/>
                  <a:gd name="T27" fmla="*/ 292 h 292"/>
                  <a:gd name="T28" fmla="*/ 48 w 224"/>
                  <a:gd name="T29" fmla="*/ 290 h 292"/>
                  <a:gd name="T30" fmla="*/ 32 w 224"/>
                  <a:gd name="T31" fmla="*/ 284 h 292"/>
                  <a:gd name="T32" fmla="*/ 18 w 224"/>
                  <a:gd name="T33" fmla="*/ 273 h 292"/>
                  <a:gd name="T34" fmla="*/ 8 w 224"/>
                  <a:gd name="T35" fmla="*/ 261 h 292"/>
                  <a:gd name="T36" fmla="*/ 2 w 224"/>
                  <a:gd name="T37" fmla="*/ 245 h 292"/>
                  <a:gd name="T38" fmla="*/ 0 w 224"/>
                  <a:gd name="T39" fmla="*/ 230 h 292"/>
                  <a:gd name="T40" fmla="*/ 2 w 224"/>
                  <a:gd name="T41" fmla="*/ 213 h 292"/>
                  <a:gd name="T42" fmla="*/ 8 w 224"/>
                  <a:gd name="T43" fmla="*/ 197 h 292"/>
                  <a:gd name="T44" fmla="*/ 105 w 224"/>
                  <a:gd name="T45" fmla="*/ 32 h 292"/>
                  <a:gd name="T46" fmla="*/ 115 w 224"/>
                  <a:gd name="T47" fmla="*/ 18 h 292"/>
                  <a:gd name="T48" fmla="*/ 129 w 224"/>
                  <a:gd name="T49" fmla="*/ 8 h 292"/>
                  <a:gd name="T50" fmla="*/ 144 w 224"/>
                  <a:gd name="T51" fmla="*/ 2 h 292"/>
                  <a:gd name="T52" fmla="*/ 159 w 224"/>
                  <a:gd name="T53" fmla="*/ 0 h 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24" h="292">
                    <a:moveTo>
                      <a:pt x="159" y="0"/>
                    </a:moveTo>
                    <a:lnTo>
                      <a:pt x="176" y="2"/>
                    </a:lnTo>
                    <a:lnTo>
                      <a:pt x="192" y="9"/>
                    </a:lnTo>
                    <a:lnTo>
                      <a:pt x="205" y="19"/>
                    </a:lnTo>
                    <a:lnTo>
                      <a:pt x="216" y="32"/>
                    </a:lnTo>
                    <a:lnTo>
                      <a:pt x="222" y="48"/>
                    </a:lnTo>
                    <a:lnTo>
                      <a:pt x="224" y="63"/>
                    </a:lnTo>
                    <a:lnTo>
                      <a:pt x="222" y="80"/>
                    </a:lnTo>
                    <a:lnTo>
                      <a:pt x="216" y="95"/>
                    </a:lnTo>
                    <a:lnTo>
                      <a:pt x="119" y="261"/>
                    </a:lnTo>
                    <a:lnTo>
                      <a:pt x="109" y="274"/>
                    </a:lnTo>
                    <a:lnTo>
                      <a:pt x="95" y="285"/>
                    </a:lnTo>
                    <a:lnTo>
                      <a:pt x="81" y="290"/>
                    </a:lnTo>
                    <a:lnTo>
                      <a:pt x="64" y="292"/>
                    </a:lnTo>
                    <a:lnTo>
                      <a:pt x="48" y="290"/>
                    </a:lnTo>
                    <a:lnTo>
                      <a:pt x="32" y="284"/>
                    </a:lnTo>
                    <a:lnTo>
                      <a:pt x="18" y="273"/>
                    </a:lnTo>
                    <a:lnTo>
                      <a:pt x="8" y="261"/>
                    </a:lnTo>
                    <a:lnTo>
                      <a:pt x="2" y="245"/>
                    </a:lnTo>
                    <a:lnTo>
                      <a:pt x="0" y="230"/>
                    </a:lnTo>
                    <a:lnTo>
                      <a:pt x="2" y="213"/>
                    </a:lnTo>
                    <a:lnTo>
                      <a:pt x="8" y="197"/>
                    </a:lnTo>
                    <a:lnTo>
                      <a:pt x="105" y="32"/>
                    </a:lnTo>
                    <a:lnTo>
                      <a:pt x="115" y="18"/>
                    </a:lnTo>
                    <a:lnTo>
                      <a:pt x="129" y="8"/>
                    </a:lnTo>
                    <a:lnTo>
                      <a:pt x="144" y="2"/>
                    </a:lnTo>
                    <a:lnTo>
                      <a:pt x="159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auto">
              <a:xfrm>
                <a:off x="1116" y="2050"/>
                <a:ext cx="28" cy="90"/>
              </a:xfrm>
              <a:custGeom>
                <a:avLst/>
                <a:gdLst>
                  <a:gd name="T0" fmla="*/ 154 w 308"/>
                  <a:gd name="T1" fmla="*/ 0 h 991"/>
                  <a:gd name="T2" fmla="*/ 186 w 308"/>
                  <a:gd name="T3" fmla="*/ 2 h 991"/>
                  <a:gd name="T4" fmla="*/ 213 w 308"/>
                  <a:gd name="T5" fmla="*/ 8 h 991"/>
                  <a:gd name="T6" fmla="*/ 238 w 308"/>
                  <a:gd name="T7" fmla="*/ 17 h 991"/>
                  <a:gd name="T8" fmla="*/ 259 w 308"/>
                  <a:gd name="T9" fmla="*/ 30 h 991"/>
                  <a:gd name="T10" fmla="*/ 277 w 308"/>
                  <a:gd name="T11" fmla="*/ 47 h 991"/>
                  <a:gd name="T12" fmla="*/ 291 w 308"/>
                  <a:gd name="T13" fmla="*/ 67 h 991"/>
                  <a:gd name="T14" fmla="*/ 301 w 308"/>
                  <a:gd name="T15" fmla="*/ 91 h 991"/>
                  <a:gd name="T16" fmla="*/ 306 w 308"/>
                  <a:gd name="T17" fmla="*/ 119 h 991"/>
                  <a:gd name="T18" fmla="*/ 308 w 308"/>
                  <a:gd name="T19" fmla="*/ 150 h 991"/>
                  <a:gd name="T20" fmla="*/ 308 w 308"/>
                  <a:gd name="T21" fmla="*/ 375 h 991"/>
                  <a:gd name="T22" fmla="*/ 307 w 308"/>
                  <a:gd name="T23" fmla="*/ 405 h 991"/>
                  <a:gd name="T24" fmla="*/ 304 w 308"/>
                  <a:gd name="T25" fmla="*/ 435 h 991"/>
                  <a:gd name="T26" fmla="*/ 301 w 308"/>
                  <a:gd name="T27" fmla="*/ 466 h 991"/>
                  <a:gd name="T28" fmla="*/ 240 w 308"/>
                  <a:gd name="T29" fmla="*/ 920 h 991"/>
                  <a:gd name="T30" fmla="*/ 236 w 308"/>
                  <a:gd name="T31" fmla="*/ 942 h 991"/>
                  <a:gd name="T32" fmla="*/ 229 w 308"/>
                  <a:gd name="T33" fmla="*/ 959 h 991"/>
                  <a:gd name="T34" fmla="*/ 219 w 308"/>
                  <a:gd name="T35" fmla="*/ 972 h 991"/>
                  <a:gd name="T36" fmla="*/ 207 w 308"/>
                  <a:gd name="T37" fmla="*/ 981 h 991"/>
                  <a:gd name="T38" fmla="*/ 192 w 308"/>
                  <a:gd name="T39" fmla="*/ 987 h 991"/>
                  <a:gd name="T40" fmla="*/ 174 w 308"/>
                  <a:gd name="T41" fmla="*/ 990 h 991"/>
                  <a:gd name="T42" fmla="*/ 154 w 308"/>
                  <a:gd name="T43" fmla="*/ 991 h 991"/>
                  <a:gd name="T44" fmla="*/ 135 w 308"/>
                  <a:gd name="T45" fmla="*/ 990 h 991"/>
                  <a:gd name="T46" fmla="*/ 117 w 308"/>
                  <a:gd name="T47" fmla="*/ 987 h 991"/>
                  <a:gd name="T48" fmla="*/ 102 w 308"/>
                  <a:gd name="T49" fmla="*/ 981 h 991"/>
                  <a:gd name="T50" fmla="*/ 90 w 308"/>
                  <a:gd name="T51" fmla="*/ 972 h 991"/>
                  <a:gd name="T52" fmla="*/ 80 w 308"/>
                  <a:gd name="T53" fmla="*/ 959 h 991"/>
                  <a:gd name="T54" fmla="*/ 73 w 308"/>
                  <a:gd name="T55" fmla="*/ 942 h 991"/>
                  <a:gd name="T56" fmla="*/ 69 w 308"/>
                  <a:gd name="T57" fmla="*/ 920 h 991"/>
                  <a:gd name="T58" fmla="*/ 8 w 308"/>
                  <a:gd name="T59" fmla="*/ 466 h 991"/>
                  <a:gd name="T60" fmla="*/ 5 w 308"/>
                  <a:gd name="T61" fmla="*/ 435 h 991"/>
                  <a:gd name="T62" fmla="*/ 2 w 308"/>
                  <a:gd name="T63" fmla="*/ 405 h 991"/>
                  <a:gd name="T64" fmla="*/ 0 w 308"/>
                  <a:gd name="T65" fmla="*/ 375 h 991"/>
                  <a:gd name="T66" fmla="*/ 0 w 308"/>
                  <a:gd name="T67" fmla="*/ 150 h 991"/>
                  <a:gd name="T68" fmla="*/ 3 w 308"/>
                  <a:gd name="T69" fmla="*/ 119 h 991"/>
                  <a:gd name="T70" fmla="*/ 8 w 308"/>
                  <a:gd name="T71" fmla="*/ 91 h 991"/>
                  <a:gd name="T72" fmla="*/ 18 w 308"/>
                  <a:gd name="T73" fmla="*/ 67 h 991"/>
                  <a:gd name="T74" fmla="*/ 32 w 308"/>
                  <a:gd name="T75" fmla="*/ 47 h 991"/>
                  <a:gd name="T76" fmla="*/ 50 w 308"/>
                  <a:gd name="T77" fmla="*/ 30 h 991"/>
                  <a:gd name="T78" fmla="*/ 71 w 308"/>
                  <a:gd name="T79" fmla="*/ 17 h 991"/>
                  <a:gd name="T80" fmla="*/ 96 w 308"/>
                  <a:gd name="T81" fmla="*/ 8 h 991"/>
                  <a:gd name="T82" fmla="*/ 123 w 308"/>
                  <a:gd name="T83" fmla="*/ 2 h 991"/>
                  <a:gd name="T84" fmla="*/ 154 w 308"/>
                  <a:gd name="T85" fmla="*/ 0 h 9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08" h="991">
                    <a:moveTo>
                      <a:pt x="154" y="0"/>
                    </a:moveTo>
                    <a:lnTo>
                      <a:pt x="186" y="2"/>
                    </a:lnTo>
                    <a:lnTo>
                      <a:pt x="213" y="8"/>
                    </a:lnTo>
                    <a:lnTo>
                      <a:pt x="238" y="17"/>
                    </a:lnTo>
                    <a:lnTo>
                      <a:pt x="259" y="30"/>
                    </a:lnTo>
                    <a:lnTo>
                      <a:pt x="277" y="47"/>
                    </a:lnTo>
                    <a:lnTo>
                      <a:pt x="291" y="67"/>
                    </a:lnTo>
                    <a:lnTo>
                      <a:pt x="301" y="91"/>
                    </a:lnTo>
                    <a:lnTo>
                      <a:pt x="306" y="119"/>
                    </a:lnTo>
                    <a:lnTo>
                      <a:pt x="308" y="150"/>
                    </a:lnTo>
                    <a:lnTo>
                      <a:pt x="308" y="375"/>
                    </a:lnTo>
                    <a:lnTo>
                      <a:pt x="307" y="405"/>
                    </a:lnTo>
                    <a:lnTo>
                      <a:pt x="304" y="435"/>
                    </a:lnTo>
                    <a:lnTo>
                      <a:pt x="301" y="466"/>
                    </a:lnTo>
                    <a:lnTo>
                      <a:pt x="240" y="920"/>
                    </a:lnTo>
                    <a:lnTo>
                      <a:pt x="236" y="942"/>
                    </a:lnTo>
                    <a:lnTo>
                      <a:pt x="229" y="959"/>
                    </a:lnTo>
                    <a:lnTo>
                      <a:pt x="219" y="972"/>
                    </a:lnTo>
                    <a:lnTo>
                      <a:pt x="207" y="981"/>
                    </a:lnTo>
                    <a:lnTo>
                      <a:pt x="192" y="987"/>
                    </a:lnTo>
                    <a:lnTo>
                      <a:pt x="174" y="990"/>
                    </a:lnTo>
                    <a:lnTo>
                      <a:pt x="154" y="991"/>
                    </a:lnTo>
                    <a:lnTo>
                      <a:pt x="135" y="990"/>
                    </a:lnTo>
                    <a:lnTo>
                      <a:pt x="117" y="987"/>
                    </a:lnTo>
                    <a:lnTo>
                      <a:pt x="102" y="981"/>
                    </a:lnTo>
                    <a:lnTo>
                      <a:pt x="90" y="972"/>
                    </a:lnTo>
                    <a:lnTo>
                      <a:pt x="80" y="959"/>
                    </a:lnTo>
                    <a:lnTo>
                      <a:pt x="73" y="942"/>
                    </a:lnTo>
                    <a:lnTo>
                      <a:pt x="69" y="920"/>
                    </a:lnTo>
                    <a:lnTo>
                      <a:pt x="8" y="466"/>
                    </a:lnTo>
                    <a:lnTo>
                      <a:pt x="5" y="435"/>
                    </a:lnTo>
                    <a:lnTo>
                      <a:pt x="2" y="405"/>
                    </a:lnTo>
                    <a:lnTo>
                      <a:pt x="0" y="375"/>
                    </a:lnTo>
                    <a:lnTo>
                      <a:pt x="0" y="150"/>
                    </a:lnTo>
                    <a:lnTo>
                      <a:pt x="3" y="119"/>
                    </a:lnTo>
                    <a:lnTo>
                      <a:pt x="8" y="91"/>
                    </a:lnTo>
                    <a:lnTo>
                      <a:pt x="18" y="67"/>
                    </a:lnTo>
                    <a:lnTo>
                      <a:pt x="32" y="47"/>
                    </a:lnTo>
                    <a:lnTo>
                      <a:pt x="50" y="30"/>
                    </a:lnTo>
                    <a:lnTo>
                      <a:pt x="71" y="17"/>
                    </a:lnTo>
                    <a:lnTo>
                      <a:pt x="96" y="8"/>
                    </a:lnTo>
                    <a:lnTo>
                      <a:pt x="123" y="2"/>
                    </a:lnTo>
                    <a:lnTo>
                      <a:pt x="15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" name="Freeform 22"/>
              <p:cNvSpPr>
                <a:spLocks/>
              </p:cNvSpPr>
              <p:nvPr/>
            </p:nvSpPr>
            <p:spPr bwMode="auto">
              <a:xfrm>
                <a:off x="1115" y="2151"/>
                <a:ext cx="30" cy="29"/>
              </a:xfrm>
              <a:custGeom>
                <a:avLst/>
                <a:gdLst>
                  <a:gd name="T0" fmla="*/ 160 w 321"/>
                  <a:gd name="T1" fmla="*/ 0 h 319"/>
                  <a:gd name="T2" fmla="*/ 193 w 321"/>
                  <a:gd name="T3" fmla="*/ 4 h 319"/>
                  <a:gd name="T4" fmla="*/ 222 w 321"/>
                  <a:gd name="T5" fmla="*/ 14 h 319"/>
                  <a:gd name="T6" fmla="*/ 250 w 321"/>
                  <a:gd name="T7" fmla="*/ 28 h 319"/>
                  <a:gd name="T8" fmla="*/ 274 w 321"/>
                  <a:gd name="T9" fmla="*/ 47 h 319"/>
                  <a:gd name="T10" fmla="*/ 294 w 321"/>
                  <a:gd name="T11" fmla="*/ 71 h 319"/>
                  <a:gd name="T12" fmla="*/ 308 w 321"/>
                  <a:gd name="T13" fmla="*/ 98 h 319"/>
                  <a:gd name="T14" fmla="*/ 318 w 321"/>
                  <a:gd name="T15" fmla="*/ 128 h 319"/>
                  <a:gd name="T16" fmla="*/ 321 w 321"/>
                  <a:gd name="T17" fmla="*/ 159 h 319"/>
                  <a:gd name="T18" fmla="*/ 318 w 321"/>
                  <a:gd name="T19" fmla="*/ 192 h 319"/>
                  <a:gd name="T20" fmla="*/ 308 w 321"/>
                  <a:gd name="T21" fmla="*/ 222 h 319"/>
                  <a:gd name="T22" fmla="*/ 294 w 321"/>
                  <a:gd name="T23" fmla="*/ 249 h 319"/>
                  <a:gd name="T24" fmla="*/ 274 w 321"/>
                  <a:gd name="T25" fmla="*/ 272 h 319"/>
                  <a:gd name="T26" fmla="*/ 250 w 321"/>
                  <a:gd name="T27" fmla="*/ 291 h 319"/>
                  <a:gd name="T28" fmla="*/ 222 w 321"/>
                  <a:gd name="T29" fmla="*/ 306 h 319"/>
                  <a:gd name="T30" fmla="*/ 193 w 321"/>
                  <a:gd name="T31" fmla="*/ 315 h 319"/>
                  <a:gd name="T32" fmla="*/ 160 w 321"/>
                  <a:gd name="T33" fmla="*/ 319 h 319"/>
                  <a:gd name="T34" fmla="*/ 128 w 321"/>
                  <a:gd name="T35" fmla="*/ 315 h 319"/>
                  <a:gd name="T36" fmla="*/ 99 w 321"/>
                  <a:gd name="T37" fmla="*/ 306 h 319"/>
                  <a:gd name="T38" fmla="*/ 71 w 321"/>
                  <a:gd name="T39" fmla="*/ 291 h 319"/>
                  <a:gd name="T40" fmla="*/ 47 w 321"/>
                  <a:gd name="T41" fmla="*/ 272 h 319"/>
                  <a:gd name="T42" fmla="*/ 27 w 321"/>
                  <a:gd name="T43" fmla="*/ 249 h 319"/>
                  <a:gd name="T44" fmla="*/ 13 w 321"/>
                  <a:gd name="T45" fmla="*/ 222 h 319"/>
                  <a:gd name="T46" fmla="*/ 3 w 321"/>
                  <a:gd name="T47" fmla="*/ 192 h 319"/>
                  <a:gd name="T48" fmla="*/ 0 w 321"/>
                  <a:gd name="T49" fmla="*/ 159 h 319"/>
                  <a:gd name="T50" fmla="*/ 3 w 321"/>
                  <a:gd name="T51" fmla="*/ 128 h 319"/>
                  <a:gd name="T52" fmla="*/ 13 w 321"/>
                  <a:gd name="T53" fmla="*/ 98 h 319"/>
                  <a:gd name="T54" fmla="*/ 27 w 321"/>
                  <a:gd name="T55" fmla="*/ 71 h 319"/>
                  <a:gd name="T56" fmla="*/ 47 w 321"/>
                  <a:gd name="T57" fmla="*/ 47 h 319"/>
                  <a:gd name="T58" fmla="*/ 71 w 321"/>
                  <a:gd name="T59" fmla="*/ 28 h 319"/>
                  <a:gd name="T60" fmla="*/ 99 w 321"/>
                  <a:gd name="T61" fmla="*/ 14 h 319"/>
                  <a:gd name="T62" fmla="*/ 128 w 321"/>
                  <a:gd name="T63" fmla="*/ 4 h 319"/>
                  <a:gd name="T64" fmla="*/ 160 w 321"/>
                  <a:gd name="T65" fmla="*/ 0 h 3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21" h="319">
                    <a:moveTo>
                      <a:pt x="160" y="0"/>
                    </a:moveTo>
                    <a:lnTo>
                      <a:pt x="193" y="4"/>
                    </a:lnTo>
                    <a:lnTo>
                      <a:pt x="222" y="14"/>
                    </a:lnTo>
                    <a:lnTo>
                      <a:pt x="250" y="28"/>
                    </a:lnTo>
                    <a:lnTo>
                      <a:pt x="274" y="47"/>
                    </a:lnTo>
                    <a:lnTo>
                      <a:pt x="294" y="71"/>
                    </a:lnTo>
                    <a:lnTo>
                      <a:pt x="308" y="98"/>
                    </a:lnTo>
                    <a:lnTo>
                      <a:pt x="318" y="128"/>
                    </a:lnTo>
                    <a:lnTo>
                      <a:pt x="321" y="159"/>
                    </a:lnTo>
                    <a:lnTo>
                      <a:pt x="318" y="192"/>
                    </a:lnTo>
                    <a:lnTo>
                      <a:pt x="308" y="222"/>
                    </a:lnTo>
                    <a:lnTo>
                      <a:pt x="294" y="249"/>
                    </a:lnTo>
                    <a:lnTo>
                      <a:pt x="274" y="272"/>
                    </a:lnTo>
                    <a:lnTo>
                      <a:pt x="250" y="291"/>
                    </a:lnTo>
                    <a:lnTo>
                      <a:pt x="222" y="306"/>
                    </a:lnTo>
                    <a:lnTo>
                      <a:pt x="193" y="315"/>
                    </a:lnTo>
                    <a:lnTo>
                      <a:pt x="160" y="319"/>
                    </a:lnTo>
                    <a:lnTo>
                      <a:pt x="128" y="315"/>
                    </a:lnTo>
                    <a:lnTo>
                      <a:pt x="99" y="306"/>
                    </a:lnTo>
                    <a:lnTo>
                      <a:pt x="71" y="291"/>
                    </a:lnTo>
                    <a:lnTo>
                      <a:pt x="47" y="272"/>
                    </a:lnTo>
                    <a:lnTo>
                      <a:pt x="27" y="249"/>
                    </a:lnTo>
                    <a:lnTo>
                      <a:pt x="13" y="222"/>
                    </a:lnTo>
                    <a:lnTo>
                      <a:pt x="3" y="192"/>
                    </a:lnTo>
                    <a:lnTo>
                      <a:pt x="0" y="159"/>
                    </a:lnTo>
                    <a:lnTo>
                      <a:pt x="3" y="128"/>
                    </a:lnTo>
                    <a:lnTo>
                      <a:pt x="13" y="98"/>
                    </a:lnTo>
                    <a:lnTo>
                      <a:pt x="27" y="71"/>
                    </a:lnTo>
                    <a:lnTo>
                      <a:pt x="47" y="47"/>
                    </a:lnTo>
                    <a:lnTo>
                      <a:pt x="71" y="28"/>
                    </a:lnTo>
                    <a:lnTo>
                      <a:pt x="99" y="14"/>
                    </a:lnTo>
                    <a:lnTo>
                      <a:pt x="128" y="4"/>
                    </a:lnTo>
                    <a:lnTo>
                      <a:pt x="16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51" name="Oval 50"/>
          <p:cNvSpPr/>
          <p:nvPr/>
        </p:nvSpPr>
        <p:spPr>
          <a:xfrm>
            <a:off x="7305845" y="1185135"/>
            <a:ext cx="613011" cy="62656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2" name="Group 38"/>
          <p:cNvGrpSpPr>
            <a:grpSpLocks noChangeAspect="1"/>
          </p:cNvGrpSpPr>
          <p:nvPr/>
        </p:nvGrpSpPr>
        <p:grpSpPr bwMode="auto">
          <a:xfrm>
            <a:off x="7497017" y="1300894"/>
            <a:ext cx="230667" cy="296012"/>
            <a:chOff x="3229" y="3652"/>
            <a:chExt cx="734" cy="730"/>
          </a:xfrm>
          <a:solidFill>
            <a:schemeClr val="bg1"/>
          </a:solidFill>
        </p:grpSpPr>
        <p:sp>
          <p:nvSpPr>
            <p:cNvPr id="53" name="Freeform 40"/>
            <p:cNvSpPr>
              <a:spLocks/>
            </p:cNvSpPr>
            <p:nvPr/>
          </p:nvSpPr>
          <p:spPr bwMode="auto">
            <a:xfrm>
              <a:off x="3229" y="4315"/>
              <a:ext cx="734" cy="67"/>
            </a:xfrm>
            <a:custGeom>
              <a:avLst/>
              <a:gdLst>
                <a:gd name="T0" fmla="*/ 167 w 3671"/>
                <a:gd name="T1" fmla="*/ 0 h 332"/>
                <a:gd name="T2" fmla="*/ 3503 w 3671"/>
                <a:gd name="T3" fmla="*/ 0 h 332"/>
                <a:gd name="T4" fmla="*/ 3537 w 3671"/>
                <a:gd name="T5" fmla="*/ 3 h 332"/>
                <a:gd name="T6" fmla="*/ 3568 w 3671"/>
                <a:gd name="T7" fmla="*/ 13 h 332"/>
                <a:gd name="T8" fmla="*/ 3597 w 3671"/>
                <a:gd name="T9" fmla="*/ 29 h 332"/>
                <a:gd name="T10" fmla="*/ 3621 w 3671"/>
                <a:gd name="T11" fmla="*/ 48 h 332"/>
                <a:gd name="T12" fmla="*/ 3642 w 3671"/>
                <a:gd name="T13" fmla="*/ 73 h 332"/>
                <a:gd name="T14" fmla="*/ 3657 w 3671"/>
                <a:gd name="T15" fmla="*/ 102 h 332"/>
                <a:gd name="T16" fmla="*/ 3667 w 3671"/>
                <a:gd name="T17" fmla="*/ 133 h 332"/>
                <a:gd name="T18" fmla="*/ 3671 w 3671"/>
                <a:gd name="T19" fmla="*/ 166 h 332"/>
                <a:gd name="T20" fmla="*/ 3667 w 3671"/>
                <a:gd name="T21" fmla="*/ 200 h 332"/>
                <a:gd name="T22" fmla="*/ 3657 w 3671"/>
                <a:gd name="T23" fmla="*/ 231 h 332"/>
                <a:gd name="T24" fmla="*/ 3642 w 3671"/>
                <a:gd name="T25" fmla="*/ 259 h 332"/>
                <a:gd name="T26" fmla="*/ 3621 w 3671"/>
                <a:gd name="T27" fmla="*/ 283 h 332"/>
                <a:gd name="T28" fmla="*/ 3597 w 3671"/>
                <a:gd name="T29" fmla="*/ 304 h 332"/>
                <a:gd name="T30" fmla="*/ 3568 w 3671"/>
                <a:gd name="T31" fmla="*/ 319 h 332"/>
                <a:gd name="T32" fmla="*/ 3537 w 3671"/>
                <a:gd name="T33" fmla="*/ 328 h 332"/>
                <a:gd name="T34" fmla="*/ 3503 w 3671"/>
                <a:gd name="T35" fmla="*/ 332 h 332"/>
                <a:gd name="T36" fmla="*/ 167 w 3671"/>
                <a:gd name="T37" fmla="*/ 332 h 332"/>
                <a:gd name="T38" fmla="*/ 134 w 3671"/>
                <a:gd name="T39" fmla="*/ 328 h 332"/>
                <a:gd name="T40" fmla="*/ 103 w 3671"/>
                <a:gd name="T41" fmla="*/ 319 h 332"/>
                <a:gd name="T42" fmla="*/ 74 w 3671"/>
                <a:gd name="T43" fmla="*/ 304 h 332"/>
                <a:gd name="T44" fmla="*/ 49 w 3671"/>
                <a:gd name="T45" fmla="*/ 283 h 332"/>
                <a:gd name="T46" fmla="*/ 29 w 3671"/>
                <a:gd name="T47" fmla="*/ 259 h 332"/>
                <a:gd name="T48" fmla="*/ 14 w 3671"/>
                <a:gd name="T49" fmla="*/ 231 h 332"/>
                <a:gd name="T50" fmla="*/ 3 w 3671"/>
                <a:gd name="T51" fmla="*/ 200 h 332"/>
                <a:gd name="T52" fmla="*/ 0 w 3671"/>
                <a:gd name="T53" fmla="*/ 166 h 332"/>
                <a:gd name="T54" fmla="*/ 3 w 3671"/>
                <a:gd name="T55" fmla="*/ 133 h 332"/>
                <a:gd name="T56" fmla="*/ 14 w 3671"/>
                <a:gd name="T57" fmla="*/ 102 h 332"/>
                <a:gd name="T58" fmla="*/ 29 w 3671"/>
                <a:gd name="T59" fmla="*/ 73 h 332"/>
                <a:gd name="T60" fmla="*/ 49 w 3671"/>
                <a:gd name="T61" fmla="*/ 48 h 332"/>
                <a:gd name="T62" fmla="*/ 74 w 3671"/>
                <a:gd name="T63" fmla="*/ 29 h 332"/>
                <a:gd name="T64" fmla="*/ 103 w 3671"/>
                <a:gd name="T65" fmla="*/ 13 h 332"/>
                <a:gd name="T66" fmla="*/ 134 w 3671"/>
                <a:gd name="T67" fmla="*/ 3 h 332"/>
                <a:gd name="T68" fmla="*/ 167 w 3671"/>
                <a:gd name="T69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671" h="332">
                  <a:moveTo>
                    <a:pt x="167" y="0"/>
                  </a:moveTo>
                  <a:lnTo>
                    <a:pt x="3503" y="0"/>
                  </a:lnTo>
                  <a:lnTo>
                    <a:pt x="3537" y="3"/>
                  </a:lnTo>
                  <a:lnTo>
                    <a:pt x="3568" y="13"/>
                  </a:lnTo>
                  <a:lnTo>
                    <a:pt x="3597" y="29"/>
                  </a:lnTo>
                  <a:lnTo>
                    <a:pt x="3621" y="48"/>
                  </a:lnTo>
                  <a:lnTo>
                    <a:pt x="3642" y="73"/>
                  </a:lnTo>
                  <a:lnTo>
                    <a:pt x="3657" y="102"/>
                  </a:lnTo>
                  <a:lnTo>
                    <a:pt x="3667" y="133"/>
                  </a:lnTo>
                  <a:lnTo>
                    <a:pt x="3671" y="166"/>
                  </a:lnTo>
                  <a:lnTo>
                    <a:pt x="3667" y="200"/>
                  </a:lnTo>
                  <a:lnTo>
                    <a:pt x="3657" y="231"/>
                  </a:lnTo>
                  <a:lnTo>
                    <a:pt x="3642" y="259"/>
                  </a:lnTo>
                  <a:lnTo>
                    <a:pt x="3621" y="283"/>
                  </a:lnTo>
                  <a:lnTo>
                    <a:pt x="3597" y="304"/>
                  </a:lnTo>
                  <a:lnTo>
                    <a:pt x="3568" y="319"/>
                  </a:lnTo>
                  <a:lnTo>
                    <a:pt x="3537" y="328"/>
                  </a:lnTo>
                  <a:lnTo>
                    <a:pt x="3503" y="332"/>
                  </a:lnTo>
                  <a:lnTo>
                    <a:pt x="167" y="332"/>
                  </a:lnTo>
                  <a:lnTo>
                    <a:pt x="134" y="328"/>
                  </a:lnTo>
                  <a:lnTo>
                    <a:pt x="103" y="319"/>
                  </a:lnTo>
                  <a:lnTo>
                    <a:pt x="74" y="304"/>
                  </a:lnTo>
                  <a:lnTo>
                    <a:pt x="49" y="283"/>
                  </a:lnTo>
                  <a:lnTo>
                    <a:pt x="29" y="259"/>
                  </a:lnTo>
                  <a:lnTo>
                    <a:pt x="14" y="231"/>
                  </a:lnTo>
                  <a:lnTo>
                    <a:pt x="3" y="200"/>
                  </a:lnTo>
                  <a:lnTo>
                    <a:pt x="0" y="166"/>
                  </a:lnTo>
                  <a:lnTo>
                    <a:pt x="3" y="133"/>
                  </a:lnTo>
                  <a:lnTo>
                    <a:pt x="14" y="102"/>
                  </a:lnTo>
                  <a:lnTo>
                    <a:pt x="29" y="73"/>
                  </a:lnTo>
                  <a:lnTo>
                    <a:pt x="49" y="48"/>
                  </a:lnTo>
                  <a:lnTo>
                    <a:pt x="74" y="29"/>
                  </a:lnTo>
                  <a:lnTo>
                    <a:pt x="103" y="13"/>
                  </a:lnTo>
                  <a:lnTo>
                    <a:pt x="134" y="3"/>
                  </a:lnTo>
                  <a:lnTo>
                    <a:pt x="16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41"/>
            <p:cNvSpPr>
              <a:spLocks noEditPoints="1"/>
            </p:cNvSpPr>
            <p:nvPr/>
          </p:nvSpPr>
          <p:spPr bwMode="auto">
            <a:xfrm>
              <a:off x="3271" y="3897"/>
              <a:ext cx="650" cy="398"/>
            </a:xfrm>
            <a:custGeom>
              <a:avLst/>
              <a:gdLst>
                <a:gd name="T0" fmla="*/ 2210 w 3253"/>
                <a:gd name="T1" fmla="*/ 1658 h 1990"/>
                <a:gd name="T2" fmla="*/ 2710 w 3253"/>
                <a:gd name="T3" fmla="*/ 166 h 1990"/>
                <a:gd name="T4" fmla="*/ 1376 w 3253"/>
                <a:gd name="T5" fmla="*/ 166 h 1990"/>
                <a:gd name="T6" fmla="*/ 1876 w 3253"/>
                <a:gd name="T7" fmla="*/ 1658 h 1990"/>
                <a:gd name="T8" fmla="*/ 1376 w 3253"/>
                <a:gd name="T9" fmla="*/ 166 h 1990"/>
                <a:gd name="T10" fmla="*/ 542 w 3253"/>
                <a:gd name="T11" fmla="*/ 1658 h 1990"/>
                <a:gd name="T12" fmla="*/ 1042 w 3253"/>
                <a:gd name="T13" fmla="*/ 166 h 1990"/>
                <a:gd name="T14" fmla="*/ 167 w 3253"/>
                <a:gd name="T15" fmla="*/ 0 h 1990"/>
                <a:gd name="T16" fmla="*/ 3107 w 3253"/>
                <a:gd name="T17" fmla="*/ 3 h 1990"/>
                <a:gd name="T18" fmla="*/ 3144 w 3253"/>
                <a:gd name="T19" fmla="*/ 24 h 1990"/>
                <a:gd name="T20" fmla="*/ 3166 w 3253"/>
                <a:gd name="T21" fmla="*/ 61 h 1990"/>
                <a:gd name="T22" fmla="*/ 3166 w 3253"/>
                <a:gd name="T23" fmla="*/ 105 h 1990"/>
                <a:gd name="T24" fmla="*/ 3144 w 3253"/>
                <a:gd name="T25" fmla="*/ 141 h 1990"/>
                <a:gd name="T26" fmla="*/ 3107 w 3253"/>
                <a:gd name="T27" fmla="*/ 163 h 1990"/>
                <a:gd name="T28" fmla="*/ 3044 w 3253"/>
                <a:gd name="T29" fmla="*/ 166 h 1990"/>
                <a:gd name="T30" fmla="*/ 3085 w 3253"/>
                <a:gd name="T31" fmla="*/ 1658 h 1990"/>
                <a:gd name="T32" fmla="*/ 3150 w 3253"/>
                <a:gd name="T33" fmla="*/ 1672 h 1990"/>
                <a:gd name="T34" fmla="*/ 3203 w 3253"/>
                <a:gd name="T35" fmla="*/ 1707 h 1990"/>
                <a:gd name="T36" fmla="*/ 3239 w 3253"/>
                <a:gd name="T37" fmla="*/ 1760 h 1990"/>
                <a:gd name="T38" fmla="*/ 3253 w 3253"/>
                <a:gd name="T39" fmla="*/ 1824 h 1990"/>
                <a:gd name="T40" fmla="*/ 3239 w 3253"/>
                <a:gd name="T41" fmla="*/ 1888 h 1990"/>
                <a:gd name="T42" fmla="*/ 3203 w 3253"/>
                <a:gd name="T43" fmla="*/ 1941 h 1990"/>
                <a:gd name="T44" fmla="*/ 3150 w 3253"/>
                <a:gd name="T45" fmla="*/ 1977 h 1990"/>
                <a:gd name="T46" fmla="*/ 3085 w 3253"/>
                <a:gd name="T47" fmla="*/ 1990 h 1990"/>
                <a:gd name="T48" fmla="*/ 132 w 3253"/>
                <a:gd name="T49" fmla="*/ 1987 h 1990"/>
                <a:gd name="T50" fmla="*/ 74 w 3253"/>
                <a:gd name="T51" fmla="*/ 1962 h 1990"/>
                <a:gd name="T52" fmla="*/ 29 w 3253"/>
                <a:gd name="T53" fmla="*/ 1917 h 1990"/>
                <a:gd name="T54" fmla="*/ 3 w 3253"/>
                <a:gd name="T55" fmla="*/ 1857 h 1990"/>
                <a:gd name="T56" fmla="*/ 3 w 3253"/>
                <a:gd name="T57" fmla="*/ 1791 h 1990"/>
                <a:gd name="T58" fmla="*/ 29 w 3253"/>
                <a:gd name="T59" fmla="*/ 1731 h 1990"/>
                <a:gd name="T60" fmla="*/ 74 w 3253"/>
                <a:gd name="T61" fmla="*/ 1686 h 1990"/>
                <a:gd name="T62" fmla="*/ 132 w 3253"/>
                <a:gd name="T63" fmla="*/ 1661 h 1990"/>
                <a:gd name="T64" fmla="*/ 209 w 3253"/>
                <a:gd name="T65" fmla="*/ 1658 h 1990"/>
                <a:gd name="T66" fmla="*/ 167 w 3253"/>
                <a:gd name="T67" fmla="*/ 166 h 1990"/>
                <a:gd name="T68" fmla="*/ 124 w 3253"/>
                <a:gd name="T69" fmla="*/ 154 h 1990"/>
                <a:gd name="T70" fmla="*/ 94 w 3253"/>
                <a:gd name="T71" fmla="*/ 124 h 1990"/>
                <a:gd name="T72" fmla="*/ 83 w 3253"/>
                <a:gd name="T73" fmla="*/ 83 h 1990"/>
                <a:gd name="T74" fmla="*/ 94 w 3253"/>
                <a:gd name="T75" fmla="*/ 42 h 1990"/>
                <a:gd name="T76" fmla="*/ 124 w 3253"/>
                <a:gd name="T77" fmla="*/ 12 h 1990"/>
                <a:gd name="T78" fmla="*/ 167 w 3253"/>
                <a:gd name="T79" fmla="*/ 0 h 19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3253" h="1990">
                  <a:moveTo>
                    <a:pt x="2210" y="166"/>
                  </a:moveTo>
                  <a:lnTo>
                    <a:pt x="2210" y="1658"/>
                  </a:lnTo>
                  <a:lnTo>
                    <a:pt x="2710" y="1658"/>
                  </a:lnTo>
                  <a:lnTo>
                    <a:pt x="2710" y="166"/>
                  </a:lnTo>
                  <a:lnTo>
                    <a:pt x="2210" y="166"/>
                  </a:lnTo>
                  <a:close/>
                  <a:moveTo>
                    <a:pt x="1376" y="166"/>
                  </a:moveTo>
                  <a:lnTo>
                    <a:pt x="1376" y="1658"/>
                  </a:lnTo>
                  <a:lnTo>
                    <a:pt x="1876" y="1658"/>
                  </a:lnTo>
                  <a:lnTo>
                    <a:pt x="1876" y="166"/>
                  </a:lnTo>
                  <a:lnTo>
                    <a:pt x="1376" y="166"/>
                  </a:lnTo>
                  <a:close/>
                  <a:moveTo>
                    <a:pt x="542" y="166"/>
                  </a:moveTo>
                  <a:lnTo>
                    <a:pt x="542" y="1658"/>
                  </a:lnTo>
                  <a:lnTo>
                    <a:pt x="1042" y="1658"/>
                  </a:lnTo>
                  <a:lnTo>
                    <a:pt x="1042" y="166"/>
                  </a:lnTo>
                  <a:lnTo>
                    <a:pt x="542" y="166"/>
                  </a:lnTo>
                  <a:close/>
                  <a:moveTo>
                    <a:pt x="167" y="0"/>
                  </a:moveTo>
                  <a:lnTo>
                    <a:pt x="3085" y="0"/>
                  </a:lnTo>
                  <a:lnTo>
                    <a:pt x="3107" y="3"/>
                  </a:lnTo>
                  <a:lnTo>
                    <a:pt x="3128" y="12"/>
                  </a:lnTo>
                  <a:lnTo>
                    <a:pt x="3144" y="24"/>
                  </a:lnTo>
                  <a:lnTo>
                    <a:pt x="3158" y="42"/>
                  </a:lnTo>
                  <a:lnTo>
                    <a:pt x="3166" y="61"/>
                  </a:lnTo>
                  <a:lnTo>
                    <a:pt x="3169" y="83"/>
                  </a:lnTo>
                  <a:lnTo>
                    <a:pt x="3166" y="105"/>
                  </a:lnTo>
                  <a:lnTo>
                    <a:pt x="3158" y="124"/>
                  </a:lnTo>
                  <a:lnTo>
                    <a:pt x="3144" y="141"/>
                  </a:lnTo>
                  <a:lnTo>
                    <a:pt x="3128" y="154"/>
                  </a:lnTo>
                  <a:lnTo>
                    <a:pt x="3107" y="163"/>
                  </a:lnTo>
                  <a:lnTo>
                    <a:pt x="3085" y="166"/>
                  </a:lnTo>
                  <a:lnTo>
                    <a:pt x="3044" y="166"/>
                  </a:lnTo>
                  <a:lnTo>
                    <a:pt x="3044" y="1658"/>
                  </a:lnTo>
                  <a:lnTo>
                    <a:pt x="3085" y="1658"/>
                  </a:lnTo>
                  <a:lnTo>
                    <a:pt x="3119" y="1661"/>
                  </a:lnTo>
                  <a:lnTo>
                    <a:pt x="3150" y="1672"/>
                  </a:lnTo>
                  <a:lnTo>
                    <a:pt x="3179" y="1686"/>
                  </a:lnTo>
                  <a:lnTo>
                    <a:pt x="3203" y="1707"/>
                  </a:lnTo>
                  <a:lnTo>
                    <a:pt x="3224" y="1731"/>
                  </a:lnTo>
                  <a:lnTo>
                    <a:pt x="3239" y="1760"/>
                  </a:lnTo>
                  <a:lnTo>
                    <a:pt x="3249" y="1791"/>
                  </a:lnTo>
                  <a:lnTo>
                    <a:pt x="3253" y="1824"/>
                  </a:lnTo>
                  <a:lnTo>
                    <a:pt x="3249" y="1857"/>
                  </a:lnTo>
                  <a:lnTo>
                    <a:pt x="3239" y="1888"/>
                  </a:lnTo>
                  <a:lnTo>
                    <a:pt x="3224" y="1917"/>
                  </a:lnTo>
                  <a:lnTo>
                    <a:pt x="3203" y="1941"/>
                  </a:lnTo>
                  <a:lnTo>
                    <a:pt x="3179" y="1962"/>
                  </a:lnTo>
                  <a:lnTo>
                    <a:pt x="3150" y="1977"/>
                  </a:lnTo>
                  <a:lnTo>
                    <a:pt x="3119" y="1987"/>
                  </a:lnTo>
                  <a:lnTo>
                    <a:pt x="3085" y="1990"/>
                  </a:lnTo>
                  <a:lnTo>
                    <a:pt x="167" y="1990"/>
                  </a:lnTo>
                  <a:lnTo>
                    <a:pt x="132" y="1987"/>
                  </a:lnTo>
                  <a:lnTo>
                    <a:pt x="101" y="1977"/>
                  </a:lnTo>
                  <a:lnTo>
                    <a:pt x="74" y="1962"/>
                  </a:lnTo>
                  <a:lnTo>
                    <a:pt x="48" y="1941"/>
                  </a:lnTo>
                  <a:lnTo>
                    <a:pt x="29" y="1917"/>
                  </a:lnTo>
                  <a:lnTo>
                    <a:pt x="12" y="1888"/>
                  </a:lnTo>
                  <a:lnTo>
                    <a:pt x="3" y="1857"/>
                  </a:lnTo>
                  <a:lnTo>
                    <a:pt x="0" y="1824"/>
                  </a:lnTo>
                  <a:lnTo>
                    <a:pt x="3" y="1791"/>
                  </a:lnTo>
                  <a:lnTo>
                    <a:pt x="12" y="1760"/>
                  </a:lnTo>
                  <a:lnTo>
                    <a:pt x="29" y="1731"/>
                  </a:lnTo>
                  <a:lnTo>
                    <a:pt x="48" y="1707"/>
                  </a:lnTo>
                  <a:lnTo>
                    <a:pt x="74" y="1686"/>
                  </a:lnTo>
                  <a:lnTo>
                    <a:pt x="101" y="1672"/>
                  </a:lnTo>
                  <a:lnTo>
                    <a:pt x="132" y="1661"/>
                  </a:lnTo>
                  <a:lnTo>
                    <a:pt x="167" y="1658"/>
                  </a:lnTo>
                  <a:lnTo>
                    <a:pt x="209" y="1658"/>
                  </a:lnTo>
                  <a:lnTo>
                    <a:pt x="209" y="166"/>
                  </a:lnTo>
                  <a:lnTo>
                    <a:pt x="167" y="166"/>
                  </a:lnTo>
                  <a:lnTo>
                    <a:pt x="144" y="163"/>
                  </a:lnTo>
                  <a:lnTo>
                    <a:pt x="124" y="154"/>
                  </a:lnTo>
                  <a:lnTo>
                    <a:pt x="108" y="141"/>
                  </a:lnTo>
                  <a:lnTo>
                    <a:pt x="94" y="124"/>
                  </a:lnTo>
                  <a:lnTo>
                    <a:pt x="86" y="105"/>
                  </a:lnTo>
                  <a:lnTo>
                    <a:pt x="83" y="83"/>
                  </a:lnTo>
                  <a:lnTo>
                    <a:pt x="86" y="61"/>
                  </a:lnTo>
                  <a:lnTo>
                    <a:pt x="94" y="42"/>
                  </a:lnTo>
                  <a:lnTo>
                    <a:pt x="108" y="24"/>
                  </a:lnTo>
                  <a:lnTo>
                    <a:pt x="124" y="12"/>
                  </a:lnTo>
                  <a:lnTo>
                    <a:pt x="144" y="3"/>
                  </a:lnTo>
                  <a:lnTo>
                    <a:pt x="16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42"/>
            <p:cNvSpPr>
              <a:spLocks/>
            </p:cNvSpPr>
            <p:nvPr/>
          </p:nvSpPr>
          <p:spPr bwMode="auto">
            <a:xfrm>
              <a:off x="3229" y="3652"/>
              <a:ext cx="734" cy="216"/>
            </a:xfrm>
            <a:custGeom>
              <a:avLst/>
              <a:gdLst>
                <a:gd name="T0" fmla="*/ 1850 w 3672"/>
                <a:gd name="T1" fmla="*/ 0 h 1077"/>
                <a:gd name="T2" fmla="*/ 1876 w 3672"/>
                <a:gd name="T3" fmla="*/ 5 h 1077"/>
                <a:gd name="T4" fmla="*/ 1904 w 3672"/>
                <a:gd name="T5" fmla="*/ 14 h 1077"/>
                <a:gd name="T6" fmla="*/ 3559 w 3672"/>
                <a:gd name="T7" fmla="*/ 754 h 1077"/>
                <a:gd name="T8" fmla="*/ 3585 w 3672"/>
                <a:gd name="T9" fmla="*/ 766 h 1077"/>
                <a:gd name="T10" fmla="*/ 3609 w 3672"/>
                <a:gd name="T11" fmla="*/ 783 h 1077"/>
                <a:gd name="T12" fmla="*/ 3631 w 3672"/>
                <a:gd name="T13" fmla="*/ 802 h 1077"/>
                <a:gd name="T14" fmla="*/ 3648 w 3672"/>
                <a:gd name="T15" fmla="*/ 826 h 1077"/>
                <a:gd name="T16" fmla="*/ 3661 w 3672"/>
                <a:gd name="T17" fmla="*/ 852 h 1077"/>
                <a:gd name="T18" fmla="*/ 3669 w 3672"/>
                <a:gd name="T19" fmla="*/ 881 h 1077"/>
                <a:gd name="T20" fmla="*/ 3672 w 3672"/>
                <a:gd name="T21" fmla="*/ 911 h 1077"/>
                <a:gd name="T22" fmla="*/ 3668 w 3672"/>
                <a:gd name="T23" fmla="*/ 944 h 1077"/>
                <a:gd name="T24" fmla="*/ 3659 w 3672"/>
                <a:gd name="T25" fmla="*/ 976 h 1077"/>
                <a:gd name="T26" fmla="*/ 3643 w 3672"/>
                <a:gd name="T27" fmla="*/ 1004 h 1077"/>
                <a:gd name="T28" fmla="*/ 3623 w 3672"/>
                <a:gd name="T29" fmla="*/ 1029 h 1077"/>
                <a:gd name="T30" fmla="*/ 3598 w 3672"/>
                <a:gd name="T31" fmla="*/ 1049 h 1077"/>
                <a:gd name="T32" fmla="*/ 3570 w 3672"/>
                <a:gd name="T33" fmla="*/ 1065 h 1077"/>
                <a:gd name="T34" fmla="*/ 3538 w 3672"/>
                <a:gd name="T35" fmla="*/ 1074 h 1077"/>
                <a:gd name="T36" fmla="*/ 3504 w 3672"/>
                <a:gd name="T37" fmla="*/ 1077 h 1077"/>
                <a:gd name="T38" fmla="*/ 167 w 3672"/>
                <a:gd name="T39" fmla="*/ 1077 h 1077"/>
                <a:gd name="T40" fmla="*/ 134 w 3672"/>
                <a:gd name="T41" fmla="*/ 1074 h 1077"/>
                <a:gd name="T42" fmla="*/ 103 w 3672"/>
                <a:gd name="T43" fmla="*/ 1065 h 1077"/>
                <a:gd name="T44" fmla="*/ 75 w 3672"/>
                <a:gd name="T45" fmla="*/ 1050 h 1077"/>
                <a:gd name="T46" fmla="*/ 51 w 3672"/>
                <a:gd name="T47" fmla="*/ 1030 h 1077"/>
                <a:gd name="T48" fmla="*/ 30 w 3672"/>
                <a:gd name="T49" fmla="*/ 1005 h 1077"/>
                <a:gd name="T50" fmla="*/ 14 w 3672"/>
                <a:gd name="T51" fmla="*/ 978 h 1077"/>
                <a:gd name="T52" fmla="*/ 4 w 3672"/>
                <a:gd name="T53" fmla="*/ 947 h 1077"/>
                <a:gd name="T54" fmla="*/ 0 w 3672"/>
                <a:gd name="T55" fmla="*/ 918 h 1077"/>
                <a:gd name="T56" fmla="*/ 2 w 3672"/>
                <a:gd name="T57" fmla="*/ 889 h 1077"/>
                <a:gd name="T58" fmla="*/ 8 w 3672"/>
                <a:gd name="T59" fmla="*/ 862 h 1077"/>
                <a:gd name="T60" fmla="*/ 18 w 3672"/>
                <a:gd name="T61" fmla="*/ 836 h 1077"/>
                <a:gd name="T62" fmla="*/ 32 w 3672"/>
                <a:gd name="T63" fmla="*/ 813 h 1077"/>
                <a:gd name="T64" fmla="*/ 52 w 3672"/>
                <a:gd name="T65" fmla="*/ 792 h 1077"/>
                <a:gd name="T66" fmla="*/ 74 w 3672"/>
                <a:gd name="T67" fmla="*/ 774 h 1077"/>
                <a:gd name="T68" fmla="*/ 99 w 3672"/>
                <a:gd name="T69" fmla="*/ 760 h 1077"/>
                <a:gd name="T70" fmla="*/ 1767 w 3672"/>
                <a:gd name="T71" fmla="*/ 14 h 1077"/>
                <a:gd name="T72" fmla="*/ 1793 w 3672"/>
                <a:gd name="T73" fmla="*/ 5 h 1077"/>
                <a:gd name="T74" fmla="*/ 1821 w 3672"/>
                <a:gd name="T75" fmla="*/ 0 h 1077"/>
                <a:gd name="T76" fmla="*/ 1850 w 3672"/>
                <a:gd name="T77" fmla="*/ 0 h 10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672" h="1077">
                  <a:moveTo>
                    <a:pt x="1850" y="0"/>
                  </a:moveTo>
                  <a:lnTo>
                    <a:pt x="1876" y="5"/>
                  </a:lnTo>
                  <a:lnTo>
                    <a:pt x="1904" y="14"/>
                  </a:lnTo>
                  <a:lnTo>
                    <a:pt x="3559" y="754"/>
                  </a:lnTo>
                  <a:lnTo>
                    <a:pt x="3585" y="766"/>
                  </a:lnTo>
                  <a:lnTo>
                    <a:pt x="3609" y="783"/>
                  </a:lnTo>
                  <a:lnTo>
                    <a:pt x="3631" y="802"/>
                  </a:lnTo>
                  <a:lnTo>
                    <a:pt x="3648" y="826"/>
                  </a:lnTo>
                  <a:lnTo>
                    <a:pt x="3661" y="852"/>
                  </a:lnTo>
                  <a:lnTo>
                    <a:pt x="3669" y="881"/>
                  </a:lnTo>
                  <a:lnTo>
                    <a:pt x="3672" y="911"/>
                  </a:lnTo>
                  <a:lnTo>
                    <a:pt x="3668" y="944"/>
                  </a:lnTo>
                  <a:lnTo>
                    <a:pt x="3659" y="976"/>
                  </a:lnTo>
                  <a:lnTo>
                    <a:pt x="3643" y="1004"/>
                  </a:lnTo>
                  <a:lnTo>
                    <a:pt x="3623" y="1029"/>
                  </a:lnTo>
                  <a:lnTo>
                    <a:pt x="3598" y="1049"/>
                  </a:lnTo>
                  <a:lnTo>
                    <a:pt x="3570" y="1065"/>
                  </a:lnTo>
                  <a:lnTo>
                    <a:pt x="3538" y="1074"/>
                  </a:lnTo>
                  <a:lnTo>
                    <a:pt x="3504" y="1077"/>
                  </a:lnTo>
                  <a:lnTo>
                    <a:pt x="167" y="1077"/>
                  </a:lnTo>
                  <a:lnTo>
                    <a:pt x="134" y="1074"/>
                  </a:lnTo>
                  <a:lnTo>
                    <a:pt x="103" y="1065"/>
                  </a:lnTo>
                  <a:lnTo>
                    <a:pt x="75" y="1050"/>
                  </a:lnTo>
                  <a:lnTo>
                    <a:pt x="51" y="1030"/>
                  </a:lnTo>
                  <a:lnTo>
                    <a:pt x="30" y="1005"/>
                  </a:lnTo>
                  <a:lnTo>
                    <a:pt x="14" y="978"/>
                  </a:lnTo>
                  <a:lnTo>
                    <a:pt x="4" y="947"/>
                  </a:lnTo>
                  <a:lnTo>
                    <a:pt x="0" y="918"/>
                  </a:lnTo>
                  <a:lnTo>
                    <a:pt x="2" y="889"/>
                  </a:lnTo>
                  <a:lnTo>
                    <a:pt x="8" y="862"/>
                  </a:lnTo>
                  <a:lnTo>
                    <a:pt x="18" y="836"/>
                  </a:lnTo>
                  <a:lnTo>
                    <a:pt x="32" y="813"/>
                  </a:lnTo>
                  <a:lnTo>
                    <a:pt x="52" y="792"/>
                  </a:lnTo>
                  <a:lnTo>
                    <a:pt x="74" y="774"/>
                  </a:lnTo>
                  <a:lnTo>
                    <a:pt x="99" y="760"/>
                  </a:lnTo>
                  <a:lnTo>
                    <a:pt x="1767" y="14"/>
                  </a:lnTo>
                  <a:lnTo>
                    <a:pt x="1793" y="5"/>
                  </a:lnTo>
                  <a:lnTo>
                    <a:pt x="1821" y="0"/>
                  </a:lnTo>
                  <a:lnTo>
                    <a:pt x="185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4" name="Oval 43"/>
          <p:cNvSpPr/>
          <p:nvPr/>
        </p:nvSpPr>
        <p:spPr>
          <a:xfrm>
            <a:off x="1383130" y="3948597"/>
            <a:ext cx="570293" cy="60082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5" name="Group 25"/>
          <p:cNvGrpSpPr>
            <a:grpSpLocks noChangeAspect="1"/>
          </p:cNvGrpSpPr>
          <p:nvPr/>
        </p:nvGrpSpPr>
        <p:grpSpPr bwMode="auto">
          <a:xfrm>
            <a:off x="1487343" y="4028230"/>
            <a:ext cx="318214" cy="358209"/>
            <a:chOff x="5" y="1165"/>
            <a:chExt cx="2273" cy="1983"/>
          </a:xfrm>
          <a:solidFill>
            <a:schemeClr val="bg1"/>
          </a:solidFill>
        </p:grpSpPr>
        <p:sp>
          <p:nvSpPr>
            <p:cNvPr id="47" name="Freeform 28"/>
            <p:cNvSpPr>
              <a:spLocks noEditPoints="1"/>
            </p:cNvSpPr>
            <p:nvPr/>
          </p:nvSpPr>
          <p:spPr bwMode="auto">
            <a:xfrm>
              <a:off x="1076" y="1165"/>
              <a:ext cx="1202" cy="1201"/>
            </a:xfrm>
            <a:custGeom>
              <a:avLst/>
              <a:gdLst>
                <a:gd name="T0" fmla="*/ 1026 w 2403"/>
                <a:gd name="T1" fmla="*/ 296 h 2403"/>
                <a:gd name="T2" fmla="*/ 785 w 2403"/>
                <a:gd name="T3" fmla="*/ 379 h 2403"/>
                <a:gd name="T4" fmla="*/ 579 w 2403"/>
                <a:gd name="T5" fmla="*/ 521 h 2403"/>
                <a:gd name="T6" fmla="*/ 419 w 2403"/>
                <a:gd name="T7" fmla="*/ 712 h 2403"/>
                <a:gd name="T8" fmla="*/ 315 w 2403"/>
                <a:gd name="T9" fmla="*/ 942 h 2403"/>
                <a:gd name="T10" fmla="*/ 278 w 2403"/>
                <a:gd name="T11" fmla="*/ 1203 h 2403"/>
                <a:gd name="T12" fmla="*/ 315 w 2403"/>
                <a:gd name="T13" fmla="*/ 1461 h 2403"/>
                <a:gd name="T14" fmla="*/ 419 w 2403"/>
                <a:gd name="T15" fmla="*/ 1691 h 2403"/>
                <a:gd name="T16" fmla="*/ 579 w 2403"/>
                <a:gd name="T17" fmla="*/ 1883 h 2403"/>
                <a:gd name="T18" fmla="*/ 785 w 2403"/>
                <a:gd name="T19" fmla="*/ 2026 h 2403"/>
                <a:gd name="T20" fmla="*/ 1026 w 2403"/>
                <a:gd name="T21" fmla="*/ 2107 h 2403"/>
                <a:gd name="T22" fmla="*/ 1291 w 2403"/>
                <a:gd name="T23" fmla="*/ 2120 h 2403"/>
                <a:gd name="T24" fmla="*/ 1542 w 2403"/>
                <a:gd name="T25" fmla="*/ 2061 h 2403"/>
                <a:gd name="T26" fmla="*/ 1760 w 2403"/>
                <a:gd name="T27" fmla="*/ 1937 h 2403"/>
                <a:gd name="T28" fmla="*/ 1936 w 2403"/>
                <a:gd name="T29" fmla="*/ 1760 h 2403"/>
                <a:gd name="T30" fmla="*/ 2060 w 2403"/>
                <a:gd name="T31" fmla="*/ 1541 h 2403"/>
                <a:gd name="T32" fmla="*/ 2121 w 2403"/>
                <a:gd name="T33" fmla="*/ 1291 h 2403"/>
                <a:gd name="T34" fmla="*/ 2108 w 2403"/>
                <a:gd name="T35" fmla="*/ 1026 h 2403"/>
                <a:gd name="T36" fmla="*/ 2026 w 2403"/>
                <a:gd name="T37" fmla="*/ 785 h 2403"/>
                <a:gd name="T38" fmla="*/ 1884 w 2403"/>
                <a:gd name="T39" fmla="*/ 580 h 2403"/>
                <a:gd name="T40" fmla="*/ 1692 w 2403"/>
                <a:gd name="T41" fmla="*/ 420 h 2403"/>
                <a:gd name="T42" fmla="*/ 1461 w 2403"/>
                <a:gd name="T43" fmla="*/ 316 h 2403"/>
                <a:gd name="T44" fmla="*/ 1201 w 2403"/>
                <a:gd name="T45" fmla="*/ 280 h 2403"/>
                <a:gd name="T46" fmla="*/ 1396 w 2403"/>
                <a:gd name="T47" fmla="*/ 17 h 2403"/>
                <a:gd name="T48" fmla="*/ 1669 w 2403"/>
                <a:gd name="T49" fmla="*/ 95 h 2403"/>
                <a:gd name="T50" fmla="*/ 1911 w 2403"/>
                <a:gd name="T51" fmla="*/ 233 h 2403"/>
                <a:gd name="T52" fmla="*/ 2114 w 2403"/>
                <a:gd name="T53" fmla="*/ 420 h 2403"/>
                <a:gd name="T54" fmla="*/ 2270 w 2403"/>
                <a:gd name="T55" fmla="*/ 650 h 2403"/>
                <a:gd name="T56" fmla="*/ 2369 w 2403"/>
                <a:gd name="T57" fmla="*/ 913 h 2403"/>
                <a:gd name="T58" fmla="*/ 2403 w 2403"/>
                <a:gd name="T59" fmla="*/ 1203 h 2403"/>
                <a:gd name="T60" fmla="*/ 2369 w 2403"/>
                <a:gd name="T61" fmla="*/ 1490 h 2403"/>
                <a:gd name="T62" fmla="*/ 2270 w 2403"/>
                <a:gd name="T63" fmla="*/ 1753 h 2403"/>
                <a:gd name="T64" fmla="*/ 2114 w 2403"/>
                <a:gd name="T65" fmla="*/ 1983 h 2403"/>
                <a:gd name="T66" fmla="*/ 1911 w 2403"/>
                <a:gd name="T67" fmla="*/ 2171 h 2403"/>
                <a:gd name="T68" fmla="*/ 1669 w 2403"/>
                <a:gd name="T69" fmla="*/ 2308 h 2403"/>
                <a:gd name="T70" fmla="*/ 1396 w 2403"/>
                <a:gd name="T71" fmla="*/ 2387 h 2403"/>
                <a:gd name="T72" fmla="*/ 1102 w 2403"/>
                <a:gd name="T73" fmla="*/ 2399 h 2403"/>
                <a:gd name="T74" fmla="*/ 821 w 2403"/>
                <a:gd name="T75" fmla="*/ 2341 h 2403"/>
                <a:gd name="T76" fmla="*/ 569 w 2403"/>
                <a:gd name="T77" fmla="*/ 2223 h 2403"/>
                <a:gd name="T78" fmla="*/ 351 w 2403"/>
                <a:gd name="T79" fmla="*/ 2051 h 2403"/>
                <a:gd name="T80" fmla="*/ 180 w 2403"/>
                <a:gd name="T81" fmla="*/ 1835 h 2403"/>
                <a:gd name="T82" fmla="*/ 60 w 2403"/>
                <a:gd name="T83" fmla="*/ 1581 h 2403"/>
                <a:gd name="T84" fmla="*/ 4 w 2403"/>
                <a:gd name="T85" fmla="*/ 1300 h 2403"/>
                <a:gd name="T86" fmla="*/ 15 w 2403"/>
                <a:gd name="T87" fmla="*/ 1007 h 2403"/>
                <a:gd name="T88" fmla="*/ 93 w 2403"/>
                <a:gd name="T89" fmla="*/ 734 h 2403"/>
                <a:gd name="T90" fmla="*/ 231 w 2403"/>
                <a:gd name="T91" fmla="*/ 492 h 2403"/>
                <a:gd name="T92" fmla="*/ 419 w 2403"/>
                <a:gd name="T93" fmla="*/ 290 h 2403"/>
                <a:gd name="T94" fmla="*/ 649 w 2403"/>
                <a:gd name="T95" fmla="*/ 135 h 2403"/>
                <a:gd name="T96" fmla="*/ 912 w 2403"/>
                <a:gd name="T97" fmla="*/ 36 h 2403"/>
                <a:gd name="T98" fmla="*/ 1201 w 2403"/>
                <a:gd name="T99" fmla="*/ 0 h 24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403" h="2403">
                  <a:moveTo>
                    <a:pt x="1201" y="280"/>
                  </a:moveTo>
                  <a:lnTo>
                    <a:pt x="1112" y="284"/>
                  </a:lnTo>
                  <a:lnTo>
                    <a:pt x="1026" y="296"/>
                  </a:lnTo>
                  <a:lnTo>
                    <a:pt x="942" y="316"/>
                  </a:lnTo>
                  <a:lnTo>
                    <a:pt x="861" y="343"/>
                  </a:lnTo>
                  <a:lnTo>
                    <a:pt x="785" y="379"/>
                  </a:lnTo>
                  <a:lnTo>
                    <a:pt x="711" y="420"/>
                  </a:lnTo>
                  <a:lnTo>
                    <a:pt x="643" y="467"/>
                  </a:lnTo>
                  <a:lnTo>
                    <a:pt x="579" y="521"/>
                  </a:lnTo>
                  <a:lnTo>
                    <a:pt x="519" y="580"/>
                  </a:lnTo>
                  <a:lnTo>
                    <a:pt x="467" y="643"/>
                  </a:lnTo>
                  <a:lnTo>
                    <a:pt x="419" y="712"/>
                  </a:lnTo>
                  <a:lnTo>
                    <a:pt x="377" y="785"/>
                  </a:lnTo>
                  <a:lnTo>
                    <a:pt x="343" y="862"/>
                  </a:lnTo>
                  <a:lnTo>
                    <a:pt x="315" y="942"/>
                  </a:lnTo>
                  <a:lnTo>
                    <a:pt x="295" y="1026"/>
                  </a:lnTo>
                  <a:lnTo>
                    <a:pt x="282" y="1113"/>
                  </a:lnTo>
                  <a:lnTo>
                    <a:pt x="278" y="1203"/>
                  </a:lnTo>
                  <a:lnTo>
                    <a:pt x="282" y="1291"/>
                  </a:lnTo>
                  <a:lnTo>
                    <a:pt x="295" y="1377"/>
                  </a:lnTo>
                  <a:lnTo>
                    <a:pt x="315" y="1461"/>
                  </a:lnTo>
                  <a:lnTo>
                    <a:pt x="343" y="1541"/>
                  </a:lnTo>
                  <a:lnTo>
                    <a:pt x="377" y="1618"/>
                  </a:lnTo>
                  <a:lnTo>
                    <a:pt x="419" y="1691"/>
                  </a:lnTo>
                  <a:lnTo>
                    <a:pt x="467" y="1760"/>
                  </a:lnTo>
                  <a:lnTo>
                    <a:pt x="519" y="1824"/>
                  </a:lnTo>
                  <a:lnTo>
                    <a:pt x="579" y="1883"/>
                  </a:lnTo>
                  <a:lnTo>
                    <a:pt x="643" y="1937"/>
                  </a:lnTo>
                  <a:lnTo>
                    <a:pt x="711" y="1985"/>
                  </a:lnTo>
                  <a:lnTo>
                    <a:pt x="785" y="2026"/>
                  </a:lnTo>
                  <a:lnTo>
                    <a:pt x="861" y="2061"/>
                  </a:lnTo>
                  <a:lnTo>
                    <a:pt x="942" y="2088"/>
                  </a:lnTo>
                  <a:lnTo>
                    <a:pt x="1026" y="2107"/>
                  </a:lnTo>
                  <a:lnTo>
                    <a:pt x="1112" y="2120"/>
                  </a:lnTo>
                  <a:lnTo>
                    <a:pt x="1201" y="2125"/>
                  </a:lnTo>
                  <a:lnTo>
                    <a:pt x="1291" y="2120"/>
                  </a:lnTo>
                  <a:lnTo>
                    <a:pt x="1376" y="2107"/>
                  </a:lnTo>
                  <a:lnTo>
                    <a:pt x="1461" y="2088"/>
                  </a:lnTo>
                  <a:lnTo>
                    <a:pt x="1542" y="2061"/>
                  </a:lnTo>
                  <a:lnTo>
                    <a:pt x="1618" y="2026"/>
                  </a:lnTo>
                  <a:lnTo>
                    <a:pt x="1692" y="1985"/>
                  </a:lnTo>
                  <a:lnTo>
                    <a:pt x="1760" y="1937"/>
                  </a:lnTo>
                  <a:lnTo>
                    <a:pt x="1824" y="1883"/>
                  </a:lnTo>
                  <a:lnTo>
                    <a:pt x="1884" y="1824"/>
                  </a:lnTo>
                  <a:lnTo>
                    <a:pt x="1936" y="1760"/>
                  </a:lnTo>
                  <a:lnTo>
                    <a:pt x="1984" y="1691"/>
                  </a:lnTo>
                  <a:lnTo>
                    <a:pt x="2026" y="1618"/>
                  </a:lnTo>
                  <a:lnTo>
                    <a:pt x="2060" y="1541"/>
                  </a:lnTo>
                  <a:lnTo>
                    <a:pt x="2088" y="1461"/>
                  </a:lnTo>
                  <a:lnTo>
                    <a:pt x="2108" y="1377"/>
                  </a:lnTo>
                  <a:lnTo>
                    <a:pt x="2121" y="1291"/>
                  </a:lnTo>
                  <a:lnTo>
                    <a:pt x="2125" y="1203"/>
                  </a:lnTo>
                  <a:lnTo>
                    <a:pt x="2121" y="1113"/>
                  </a:lnTo>
                  <a:lnTo>
                    <a:pt x="2108" y="1026"/>
                  </a:lnTo>
                  <a:lnTo>
                    <a:pt x="2088" y="942"/>
                  </a:lnTo>
                  <a:lnTo>
                    <a:pt x="2060" y="862"/>
                  </a:lnTo>
                  <a:lnTo>
                    <a:pt x="2026" y="785"/>
                  </a:lnTo>
                  <a:lnTo>
                    <a:pt x="1984" y="712"/>
                  </a:lnTo>
                  <a:lnTo>
                    <a:pt x="1936" y="643"/>
                  </a:lnTo>
                  <a:lnTo>
                    <a:pt x="1884" y="580"/>
                  </a:lnTo>
                  <a:lnTo>
                    <a:pt x="1824" y="521"/>
                  </a:lnTo>
                  <a:lnTo>
                    <a:pt x="1760" y="467"/>
                  </a:lnTo>
                  <a:lnTo>
                    <a:pt x="1692" y="420"/>
                  </a:lnTo>
                  <a:lnTo>
                    <a:pt x="1618" y="379"/>
                  </a:lnTo>
                  <a:lnTo>
                    <a:pt x="1542" y="343"/>
                  </a:lnTo>
                  <a:lnTo>
                    <a:pt x="1461" y="316"/>
                  </a:lnTo>
                  <a:lnTo>
                    <a:pt x="1376" y="296"/>
                  </a:lnTo>
                  <a:lnTo>
                    <a:pt x="1291" y="284"/>
                  </a:lnTo>
                  <a:lnTo>
                    <a:pt x="1201" y="280"/>
                  </a:lnTo>
                  <a:close/>
                  <a:moveTo>
                    <a:pt x="1201" y="0"/>
                  </a:moveTo>
                  <a:lnTo>
                    <a:pt x="1301" y="5"/>
                  </a:lnTo>
                  <a:lnTo>
                    <a:pt x="1396" y="17"/>
                  </a:lnTo>
                  <a:lnTo>
                    <a:pt x="1491" y="36"/>
                  </a:lnTo>
                  <a:lnTo>
                    <a:pt x="1582" y="62"/>
                  </a:lnTo>
                  <a:lnTo>
                    <a:pt x="1669" y="95"/>
                  </a:lnTo>
                  <a:lnTo>
                    <a:pt x="1754" y="135"/>
                  </a:lnTo>
                  <a:lnTo>
                    <a:pt x="1834" y="181"/>
                  </a:lnTo>
                  <a:lnTo>
                    <a:pt x="1911" y="233"/>
                  </a:lnTo>
                  <a:lnTo>
                    <a:pt x="1984" y="290"/>
                  </a:lnTo>
                  <a:lnTo>
                    <a:pt x="2052" y="353"/>
                  </a:lnTo>
                  <a:lnTo>
                    <a:pt x="2114" y="420"/>
                  </a:lnTo>
                  <a:lnTo>
                    <a:pt x="2172" y="492"/>
                  </a:lnTo>
                  <a:lnTo>
                    <a:pt x="2223" y="569"/>
                  </a:lnTo>
                  <a:lnTo>
                    <a:pt x="2270" y="650"/>
                  </a:lnTo>
                  <a:lnTo>
                    <a:pt x="2310" y="734"/>
                  </a:lnTo>
                  <a:lnTo>
                    <a:pt x="2343" y="823"/>
                  </a:lnTo>
                  <a:lnTo>
                    <a:pt x="2369" y="913"/>
                  </a:lnTo>
                  <a:lnTo>
                    <a:pt x="2388" y="1007"/>
                  </a:lnTo>
                  <a:lnTo>
                    <a:pt x="2399" y="1103"/>
                  </a:lnTo>
                  <a:lnTo>
                    <a:pt x="2403" y="1203"/>
                  </a:lnTo>
                  <a:lnTo>
                    <a:pt x="2399" y="1300"/>
                  </a:lnTo>
                  <a:lnTo>
                    <a:pt x="2388" y="1397"/>
                  </a:lnTo>
                  <a:lnTo>
                    <a:pt x="2369" y="1490"/>
                  </a:lnTo>
                  <a:lnTo>
                    <a:pt x="2343" y="1581"/>
                  </a:lnTo>
                  <a:lnTo>
                    <a:pt x="2310" y="1669"/>
                  </a:lnTo>
                  <a:lnTo>
                    <a:pt x="2270" y="1753"/>
                  </a:lnTo>
                  <a:lnTo>
                    <a:pt x="2223" y="1835"/>
                  </a:lnTo>
                  <a:lnTo>
                    <a:pt x="2172" y="1912"/>
                  </a:lnTo>
                  <a:lnTo>
                    <a:pt x="2114" y="1983"/>
                  </a:lnTo>
                  <a:lnTo>
                    <a:pt x="2052" y="2051"/>
                  </a:lnTo>
                  <a:lnTo>
                    <a:pt x="1984" y="2114"/>
                  </a:lnTo>
                  <a:lnTo>
                    <a:pt x="1911" y="2171"/>
                  </a:lnTo>
                  <a:lnTo>
                    <a:pt x="1834" y="2223"/>
                  </a:lnTo>
                  <a:lnTo>
                    <a:pt x="1754" y="2268"/>
                  </a:lnTo>
                  <a:lnTo>
                    <a:pt x="1669" y="2308"/>
                  </a:lnTo>
                  <a:lnTo>
                    <a:pt x="1582" y="2341"/>
                  </a:lnTo>
                  <a:lnTo>
                    <a:pt x="1491" y="2368"/>
                  </a:lnTo>
                  <a:lnTo>
                    <a:pt x="1396" y="2387"/>
                  </a:lnTo>
                  <a:lnTo>
                    <a:pt x="1301" y="2399"/>
                  </a:lnTo>
                  <a:lnTo>
                    <a:pt x="1201" y="2403"/>
                  </a:lnTo>
                  <a:lnTo>
                    <a:pt x="1102" y="2399"/>
                  </a:lnTo>
                  <a:lnTo>
                    <a:pt x="1007" y="2387"/>
                  </a:lnTo>
                  <a:lnTo>
                    <a:pt x="912" y="2368"/>
                  </a:lnTo>
                  <a:lnTo>
                    <a:pt x="821" y="2341"/>
                  </a:lnTo>
                  <a:lnTo>
                    <a:pt x="734" y="2308"/>
                  </a:lnTo>
                  <a:lnTo>
                    <a:pt x="649" y="2268"/>
                  </a:lnTo>
                  <a:lnTo>
                    <a:pt x="569" y="2223"/>
                  </a:lnTo>
                  <a:lnTo>
                    <a:pt x="492" y="2171"/>
                  </a:lnTo>
                  <a:lnTo>
                    <a:pt x="419" y="2114"/>
                  </a:lnTo>
                  <a:lnTo>
                    <a:pt x="351" y="2051"/>
                  </a:lnTo>
                  <a:lnTo>
                    <a:pt x="289" y="1983"/>
                  </a:lnTo>
                  <a:lnTo>
                    <a:pt x="231" y="1912"/>
                  </a:lnTo>
                  <a:lnTo>
                    <a:pt x="180" y="1835"/>
                  </a:lnTo>
                  <a:lnTo>
                    <a:pt x="133" y="1753"/>
                  </a:lnTo>
                  <a:lnTo>
                    <a:pt x="93" y="1669"/>
                  </a:lnTo>
                  <a:lnTo>
                    <a:pt x="60" y="1581"/>
                  </a:lnTo>
                  <a:lnTo>
                    <a:pt x="34" y="1490"/>
                  </a:lnTo>
                  <a:lnTo>
                    <a:pt x="15" y="1397"/>
                  </a:lnTo>
                  <a:lnTo>
                    <a:pt x="4" y="1300"/>
                  </a:lnTo>
                  <a:lnTo>
                    <a:pt x="0" y="1203"/>
                  </a:lnTo>
                  <a:lnTo>
                    <a:pt x="4" y="1103"/>
                  </a:lnTo>
                  <a:lnTo>
                    <a:pt x="15" y="1007"/>
                  </a:lnTo>
                  <a:lnTo>
                    <a:pt x="34" y="913"/>
                  </a:lnTo>
                  <a:lnTo>
                    <a:pt x="60" y="823"/>
                  </a:lnTo>
                  <a:lnTo>
                    <a:pt x="93" y="734"/>
                  </a:lnTo>
                  <a:lnTo>
                    <a:pt x="133" y="650"/>
                  </a:lnTo>
                  <a:lnTo>
                    <a:pt x="180" y="569"/>
                  </a:lnTo>
                  <a:lnTo>
                    <a:pt x="231" y="492"/>
                  </a:lnTo>
                  <a:lnTo>
                    <a:pt x="289" y="420"/>
                  </a:lnTo>
                  <a:lnTo>
                    <a:pt x="351" y="353"/>
                  </a:lnTo>
                  <a:lnTo>
                    <a:pt x="419" y="290"/>
                  </a:lnTo>
                  <a:lnTo>
                    <a:pt x="492" y="233"/>
                  </a:lnTo>
                  <a:lnTo>
                    <a:pt x="569" y="181"/>
                  </a:lnTo>
                  <a:lnTo>
                    <a:pt x="649" y="135"/>
                  </a:lnTo>
                  <a:lnTo>
                    <a:pt x="734" y="95"/>
                  </a:lnTo>
                  <a:lnTo>
                    <a:pt x="821" y="62"/>
                  </a:lnTo>
                  <a:lnTo>
                    <a:pt x="912" y="36"/>
                  </a:lnTo>
                  <a:lnTo>
                    <a:pt x="1007" y="17"/>
                  </a:lnTo>
                  <a:lnTo>
                    <a:pt x="1102" y="5"/>
                  </a:lnTo>
                  <a:lnTo>
                    <a:pt x="120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29"/>
            <p:cNvSpPr>
              <a:spLocks/>
            </p:cNvSpPr>
            <p:nvPr/>
          </p:nvSpPr>
          <p:spPr bwMode="auto">
            <a:xfrm>
              <a:off x="629" y="2423"/>
              <a:ext cx="1647" cy="725"/>
            </a:xfrm>
            <a:custGeom>
              <a:avLst/>
              <a:gdLst>
                <a:gd name="T0" fmla="*/ 1042 w 3293"/>
                <a:gd name="T1" fmla="*/ 18 h 1448"/>
                <a:gd name="T2" fmla="*/ 1294 w 3293"/>
                <a:gd name="T3" fmla="*/ 74 h 1448"/>
                <a:gd name="T4" fmla="*/ 1565 w 3293"/>
                <a:gd name="T5" fmla="*/ 150 h 1448"/>
                <a:gd name="T6" fmla="*/ 1817 w 3293"/>
                <a:gd name="T7" fmla="*/ 230 h 1448"/>
                <a:gd name="T8" fmla="*/ 2012 w 3293"/>
                <a:gd name="T9" fmla="*/ 292 h 1448"/>
                <a:gd name="T10" fmla="*/ 2119 w 3293"/>
                <a:gd name="T11" fmla="*/ 323 h 1448"/>
                <a:gd name="T12" fmla="*/ 2185 w 3293"/>
                <a:gd name="T13" fmla="*/ 389 h 1448"/>
                <a:gd name="T14" fmla="*/ 2194 w 3293"/>
                <a:gd name="T15" fmla="*/ 486 h 1448"/>
                <a:gd name="T16" fmla="*/ 2129 w 3293"/>
                <a:gd name="T17" fmla="*/ 582 h 1448"/>
                <a:gd name="T18" fmla="*/ 1976 w 3293"/>
                <a:gd name="T19" fmla="*/ 641 h 1448"/>
                <a:gd name="T20" fmla="*/ 1775 w 3293"/>
                <a:gd name="T21" fmla="*/ 653 h 1448"/>
                <a:gd name="T22" fmla="*/ 1567 w 3293"/>
                <a:gd name="T23" fmla="*/ 632 h 1448"/>
                <a:gd name="T24" fmla="*/ 1381 w 3293"/>
                <a:gd name="T25" fmla="*/ 600 h 1448"/>
                <a:gd name="T26" fmla="*/ 1247 w 3293"/>
                <a:gd name="T27" fmla="*/ 577 h 1448"/>
                <a:gd name="T28" fmla="*/ 1196 w 3293"/>
                <a:gd name="T29" fmla="*/ 585 h 1448"/>
                <a:gd name="T30" fmla="*/ 1266 w 3293"/>
                <a:gd name="T31" fmla="*/ 669 h 1448"/>
                <a:gd name="T32" fmla="*/ 1444 w 3293"/>
                <a:gd name="T33" fmla="*/ 739 h 1448"/>
                <a:gd name="T34" fmla="*/ 1681 w 3293"/>
                <a:gd name="T35" fmla="*/ 786 h 1448"/>
                <a:gd name="T36" fmla="*/ 1929 w 3293"/>
                <a:gd name="T37" fmla="*/ 804 h 1448"/>
                <a:gd name="T38" fmla="*/ 2225 w 3293"/>
                <a:gd name="T39" fmla="*/ 770 h 1448"/>
                <a:gd name="T40" fmla="*/ 2730 w 3293"/>
                <a:gd name="T41" fmla="*/ 618 h 1448"/>
                <a:gd name="T42" fmla="*/ 3090 w 3293"/>
                <a:gd name="T43" fmla="*/ 450 h 1448"/>
                <a:gd name="T44" fmla="*/ 3219 w 3293"/>
                <a:gd name="T45" fmla="*/ 461 h 1448"/>
                <a:gd name="T46" fmla="*/ 3289 w 3293"/>
                <a:gd name="T47" fmla="*/ 563 h 1448"/>
                <a:gd name="T48" fmla="*/ 3258 w 3293"/>
                <a:gd name="T49" fmla="*/ 717 h 1448"/>
                <a:gd name="T50" fmla="*/ 3138 w 3293"/>
                <a:gd name="T51" fmla="*/ 845 h 1448"/>
                <a:gd name="T52" fmla="*/ 2972 w 3293"/>
                <a:gd name="T53" fmla="*/ 960 h 1448"/>
                <a:gd name="T54" fmla="*/ 2749 w 3293"/>
                <a:gd name="T55" fmla="*/ 1099 h 1448"/>
                <a:gd name="T56" fmla="*/ 2501 w 3293"/>
                <a:gd name="T57" fmla="*/ 1238 h 1448"/>
                <a:gd name="T58" fmla="*/ 2264 w 3293"/>
                <a:gd name="T59" fmla="*/ 1356 h 1448"/>
                <a:gd name="T60" fmla="*/ 2072 w 3293"/>
                <a:gd name="T61" fmla="*/ 1433 h 1448"/>
                <a:gd name="T62" fmla="*/ 1939 w 3293"/>
                <a:gd name="T63" fmla="*/ 1448 h 1448"/>
                <a:gd name="T64" fmla="*/ 1717 w 3293"/>
                <a:gd name="T65" fmla="*/ 1429 h 1448"/>
                <a:gd name="T66" fmla="*/ 1426 w 3293"/>
                <a:gd name="T67" fmla="*/ 1391 h 1448"/>
                <a:gd name="T68" fmla="*/ 1105 w 3293"/>
                <a:gd name="T69" fmla="*/ 1341 h 1448"/>
                <a:gd name="T70" fmla="*/ 796 w 3293"/>
                <a:gd name="T71" fmla="*/ 1289 h 1448"/>
                <a:gd name="T72" fmla="*/ 541 w 3293"/>
                <a:gd name="T73" fmla="*/ 1242 h 1448"/>
                <a:gd name="T74" fmla="*/ 380 w 3293"/>
                <a:gd name="T75" fmla="*/ 1212 h 1448"/>
                <a:gd name="T76" fmla="*/ 246 w 3293"/>
                <a:gd name="T77" fmla="*/ 1216 h 1448"/>
                <a:gd name="T78" fmla="*/ 107 w 3293"/>
                <a:gd name="T79" fmla="*/ 1296 h 1448"/>
                <a:gd name="T80" fmla="*/ 34 w 3293"/>
                <a:gd name="T81" fmla="*/ 1341 h 1448"/>
                <a:gd name="T82" fmla="*/ 7 w 3293"/>
                <a:gd name="T83" fmla="*/ 1316 h 1448"/>
                <a:gd name="T84" fmla="*/ 0 w 3293"/>
                <a:gd name="T85" fmla="*/ 1290 h 1448"/>
                <a:gd name="T86" fmla="*/ 22 w 3293"/>
                <a:gd name="T87" fmla="*/ 955 h 1448"/>
                <a:gd name="T88" fmla="*/ 46 w 3293"/>
                <a:gd name="T89" fmla="*/ 567 h 1448"/>
                <a:gd name="T90" fmla="*/ 69 w 3293"/>
                <a:gd name="T91" fmla="*/ 220 h 1448"/>
                <a:gd name="T92" fmla="*/ 92 w 3293"/>
                <a:gd name="T93" fmla="*/ 106 h 1448"/>
                <a:gd name="T94" fmla="*/ 157 w 3293"/>
                <a:gd name="T95" fmla="*/ 87 h 1448"/>
                <a:gd name="T96" fmla="*/ 330 w 3293"/>
                <a:gd name="T97" fmla="*/ 59 h 1448"/>
                <a:gd name="T98" fmla="*/ 576 w 3293"/>
                <a:gd name="T99" fmla="*/ 25 h 1448"/>
                <a:gd name="T100" fmla="*/ 803 w 3293"/>
                <a:gd name="T101" fmla="*/ 3 h 1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293" h="1448">
                  <a:moveTo>
                    <a:pt x="889" y="0"/>
                  </a:moveTo>
                  <a:lnTo>
                    <a:pt x="935" y="3"/>
                  </a:lnTo>
                  <a:lnTo>
                    <a:pt x="986" y="9"/>
                  </a:lnTo>
                  <a:lnTo>
                    <a:pt x="1042" y="18"/>
                  </a:lnTo>
                  <a:lnTo>
                    <a:pt x="1101" y="29"/>
                  </a:lnTo>
                  <a:lnTo>
                    <a:pt x="1163" y="42"/>
                  </a:lnTo>
                  <a:lnTo>
                    <a:pt x="1228" y="58"/>
                  </a:lnTo>
                  <a:lnTo>
                    <a:pt x="1294" y="74"/>
                  </a:lnTo>
                  <a:lnTo>
                    <a:pt x="1361" y="92"/>
                  </a:lnTo>
                  <a:lnTo>
                    <a:pt x="1430" y="111"/>
                  </a:lnTo>
                  <a:lnTo>
                    <a:pt x="1498" y="131"/>
                  </a:lnTo>
                  <a:lnTo>
                    <a:pt x="1565" y="150"/>
                  </a:lnTo>
                  <a:lnTo>
                    <a:pt x="1631" y="171"/>
                  </a:lnTo>
                  <a:lnTo>
                    <a:pt x="1696" y="191"/>
                  </a:lnTo>
                  <a:lnTo>
                    <a:pt x="1758" y="210"/>
                  </a:lnTo>
                  <a:lnTo>
                    <a:pt x="1817" y="230"/>
                  </a:lnTo>
                  <a:lnTo>
                    <a:pt x="1873" y="248"/>
                  </a:lnTo>
                  <a:lnTo>
                    <a:pt x="1924" y="264"/>
                  </a:lnTo>
                  <a:lnTo>
                    <a:pt x="1970" y="278"/>
                  </a:lnTo>
                  <a:lnTo>
                    <a:pt x="2012" y="292"/>
                  </a:lnTo>
                  <a:lnTo>
                    <a:pt x="2046" y="301"/>
                  </a:lnTo>
                  <a:lnTo>
                    <a:pt x="2075" y="310"/>
                  </a:lnTo>
                  <a:lnTo>
                    <a:pt x="2097" y="315"/>
                  </a:lnTo>
                  <a:lnTo>
                    <a:pt x="2119" y="323"/>
                  </a:lnTo>
                  <a:lnTo>
                    <a:pt x="2140" y="336"/>
                  </a:lnTo>
                  <a:lnTo>
                    <a:pt x="2158" y="351"/>
                  </a:lnTo>
                  <a:lnTo>
                    <a:pt x="2173" y="369"/>
                  </a:lnTo>
                  <a:lnTo>
                    <a:pt x="2185" y="389"/>
                  </a:lnTo>
                  <a:lnTo>
                    <a:pt x="2192" y="412"/>
                  </a:lnTo>
                  <a:lnTo>
                    <a:pt x="2198" y="436"/>
                  </a:lnTo>
                  <a:lnTo>
                    <a:pt x="2198" y="461"/>
                  </a:lnTo>
                  <a:lnTo>
                    <a:pt x="2194" y="486"/>
                  </a:lnTo>
                  <a:lnTo>
                    <a:pt x="2184" y="512"/>
                  </a:lnTo>
                  <a:lnTo>
                    <a:pt x="2172" y="537"/>
                  </a:lnTo>
                  <a:lnTo>
                    <a:pt x="2152" y="560"/>
                  </a:lnTo>
                  <a:lnTo>
                    <a:pt x="2129" y="582"/>
                  </a:lnTo>
                  <a:lnTo>
                    <a:pt x="2099" y="602"/>
                  </a:lnTo>
                  <a:lnTo>
                    <a:pt x="2063" y="618"/>
                  </a:lnTo>
                  <a:lnTo>
                    <a:pt x="2021" y="632"/>
                  </a:lnTo>
                  <a:lnTo>
                    <a:pt x="1976" y="641"/>
                  </a:lnTo>
                  <a:lnTo>
                    <a:pt x="1928" y="648"/>
                  </a:lnTo>
                  <a:lnTo>
                    <a:pt x="1878" y="653"/>
                  </a:lnTo>
                  <a:lnTo>
                    <a:pt x="1827" y="654"/>
                  </a:lnTo>
                  <a:lnTo>
                    <a:pt x="1775" y="653"/>
                  </a:lnTo>
                  <a:lnTo>
                    <a:pt x="1722" y="650"/>
                  </a:lnTo>
                  <a:lnTo>
                    <a:pt x="1669" y="646"/>
                  </a:lnTo>
                  <a:lnTo>
                    <a:pt x="1618" y="639"/>
                  </a:lnTo>
                  <a:lnTo>
                    <a:pt x="1567" y="632"/>
                  </a:lnTo>
                  <a:lnTo>
                    <a:pt x="1516" y="624"/>
                  </a:lnTo>
                  <a:lnTo>
                    <a:pt x="1469" y="615"/>
                  </a:lnTo>
                  <a:lnTo>
                    <a:pt x="1423" y="607"/>
                  </a:lnTo>
                  <a:lnTo>
                    <a:pt x="1381" y="600"/>
                  </a:lnTo>
                  <a:lnTo>
                    <a:pt x="1341" y="592"/>
                  </a:lnTo>
                  <a:lnTo>
                    <a:pt x="1305" y="586"/>
                  </a:lnTo>
                  <a:lnTo>
                    <a:pt x="1273" y="581"/>
                  </a:lnTo>
                  <a:lnTo>
                    <a:pt x="1247" y="577"/>
                  </a:lnTo>
                  <a:lnTo>
                    <a:pt x="1225" y="575"/>
                  </a:lnTo>
                  <a:lnTo>
                    <a:pt x="1210" y="575"/>
                  </a:lnTo>
                  <a:lnTo>
                    <a:pt x="1199" y="580"/>
                  </a:lnTo>
                  <a:lnTo>
                    <a:pt x="1196" y="585"/>
                  </a:lnTo>
                  <a:lnTo>
                    <a:pt x="1200" y="607"/>
                  </a:lnTo>
                  <a:lnTo>
                    <a:pt x="1214" y="628"/>
                  </a:lnTo>
                  <a:lnTo>
                    <a:pt x="1236" y="648"/>
                  </a:lnTo>
                  <a:lnTo>
                    <a:pt x="1266" y="669"/>
                  </a:lnTo>
                  <a:lnTo>
                    <a:pt x="1302" y="688"/>
                  </a:lnTo>
                  <a:lnTo>
                    <a:pt x="1345" y="706"/>
                  </a:lnTo>
                  <a:lnTo>
                    <a:pt x="1392" y="723"/>
                  </a:lnTo>
                  <a:lnTo>
                    <a:pt x="1444" y="739"/>
                  </a:lnTo>
                  <a:lnTo>
                    <a:pt x="1499" y="753"/>
                  </a:lnTo>
                  <a:lnTo>
                    <a:pt x="1558" y="765"/>
                  </a:lnTo>
                  <a:lnTo>
                    <a:pt x="1619" y="776"/>
                  </a:lnTo>
                  <a:lnTo>
                    <a:pt x="1681" y="786"/>
                  </a:lnTo>
                  <a:lnTo>
                    <a:pt x="1744" y="794"/>
                  </a:lnTo>
                  <a:lnTo>
                    <a:pt x="1806" y="800"/>
                  </a:lnTo>
                  <a:lnTo>
                    <a:pt x="1868" y="803"/>
                  </a:lnTo>
                  <a:lnTo>
                    <a:pt x="1929" y="804"/>
                  </a:lnTo>
                  <a:lnTo>
                    <a:pt x="1988" y="803"/>
                  </a:lnTo>
                  <a:lnTo>
                    <a:pt x="2043" y="800"/>
                  </a:lnTo>
                  <a:lnTo>
                    <a:pt x="2094" y="793"/>
                  </a:lnTo>
                  <a:lnTo>
                    <a:pt x="2225" y="770"/>
                  </a:lnTo>
                  <a:lnTo>
                    <a:pt x="2356" y="739"/>
                  </a:lnTo>
                  <a:lnTo>
                    <a:pt x="2484" y="703"/>
                  </a:lnTo>
                  <a:lnTo>
                    <a:pt x="2609" y="662"/>
                  </a:lnTo>
                  <a:lnTo>
                    <a:pt x="2730" y="618"/>
                  </a:lnTo>
                  <a:lnTo>
                    <a:pt x="2844" y="570"/>
                  </a:lnTo>
                  <a:lnTo>
                    <a:pt x="2952" y="519"/>
                  </a:lnTo>
                  <a:lnTo>
                    <a:pt x="3052" y="467"/>
                  </a:lnTo>
                  <a:lnTo>
                    <a:pt x="3090" y="450"/>
                  </a:lnTo>
                  <a:lnTo>
                    <a:pt x="3125" y="443"/>
                  </a:lnTo>
                  <a:lnTo>
                    <a:pt x="3158" y="442"/>
                  </a:lnTo>
                  <a:lnTo>
                    <a:pt x="3190" y="449"/>
                  </a:lnTo>
                  <a:lnTo>
                    <a:pt x="3219" y="461"/>
                  </a:lnTo>
                  <a:lnTo>
                    <a:pt x="3244" y="479"/>
                  </a:lnTo>
                  <a:lnTo>
                    <a:pt x="3265" y="502"/>
                  </a:lnTo>
                  <a:lnTo>
                    <a:pt x="3280" y="531"/>
                  </a:lnTo>
                  <a:lnTo>
                    <a:pt x="3289" y="563"/>
                  </a:lnTo>
                  <a:lnTo>
                    <a:pt x="3293" y="597"/>
                  </a:lnTo>
                  <a:lnTo>
                    <a:pt x="3289" y="636"/>
                  </a:lnTo>
                  <a:lnTo>
                    <a:pt x="3277" y="676"/>
                  </a:lnTo>
                  <a:lnTo>
                    <a:pt x="3258" y="717"/>
                  </a:lnTo>
                  <a:lnTo>
                    <a:pt x="3227" y="760"/>
                  </a:lnTo>
                  <a:lnTo>
                    <a:pt x="3189" y="803"/>
                  </a:lnTo>
                  <a:lnTo>
                    <a:pt x="3167" y="822"/>
                  </a:lnTo>
                  <a:lnTo>
                    <a:pt x="3138" y="845"/>
                  </a:lnTo>
                  <a:lnTo>
                    <a:pt x="3105" y="870"/>
                  </a:lnTo>
                  <a:lnTo>
                    <a:pt x="3065" y="898"/>
                  </a:lnTo>
                  <a:lnTo>
                    <a:pt x="3021" y="928"/>
                  </a:lnTo>
                  <a:lnTo>
                    <a:pt x="2972" y="960"/>
                  </a:lnTo>
                  <a:lnTo>
                    <a:pt x="2921" y="994"/>
                  </a:lnTo>
                  <a:lnTo>
                    <a:pt x="2866" y="1027"/>
                  </a:lnTo>
                  <a:lnTo>
                    <a:pt x="2808" y="1063"/>
                  </a:lnTo>
                  <a:lnTo>
                    <a:pt x="2749" y="1099"/>
                  </a:lnTo>
                  <a:lnTo>
                    <a:pt x="2688" y="1134"/>
                  </a:lnTo>
                  <a:lnTo>
                    <a:pt x="2626" y="1169"/>
                  </a:lnTo>
                  <a:lnTo>
                    <a:pt x="2563" y="1203"/>
                  </a:lnTo>
                  <a:lnTo>
                    <a:pt x="2501" y="1238"/>
                  </a:lnTo>
                  <a:lnTo>
                    <a:pt x="2439" y="1271"/>
                  </a:lnTo>
                  <a:lnTo>
                    <a:pt x="2380" y="1301"/>
                  </a:lnTo>
                  <a:lnTo>
                    <a:pt x="2320" y="1330"/>
                  </a:lnTo>
                  <a:lnTo>
                    <a:pt x="2264" y="1356"/>
                  </a:lnTo>
                  <a:lnTo>
                    <a:pt x="2210" y="1381"/>
                  </a:lnTo>
                  <a:lnTo>
                    <a:pt x="2161" y="1402"/>
                  </a:lnTo>
                  <a:lnTo>
                    <a:pt x="2114" y="1420"/>
                  </a:lnTo>
                  <a:lnTo>
                    <a:pt x="2072" y="1433"/>
                  </a:lnTo>
                  <a:lnTo>
                    <a:pt x="2035" y="1443"/>
                  </a:lnTo>
                  <a:lnTo>
                    <a:pt x="2010" y="1447"/>
                  </a:lnTo>
                  <a:lnTo>
                    <a:pt x="1979" y="1448"/>
                  </a:lnTo>
                  <a:lnTo>
                    <a:pt x="1939" y="1448"/>
                  </a:lnTo>
                  <a:lnTo>
                    <a:pt x="1892" y="1446"/>
                  </a:lnTo>
                  <a:lnTo>
                    <a:pt x="1840" y="1442"/>
                  </a:lnTo>
                  <a:lnTo>
                    <a:pt x="1780" y="1436"/>
                  </a:lnTo>
                  <a:lnTo>
                    <a:pt x="1717" y="1429"/>
                  </a:lnTo>
                  <a:lnTo>
                    <a:pt x="1649" y="1421"/>
                  </a:lnTo>
                  <a:lnTo>
                    <a:pt x="1578" y="1413"/>
                  </a:lnTo>
                  <a:lnTo>
                    <a:pt x="1503" y="1402"/>
                  </a:lnTo>
                  <a:lnTo>
                    <a:pt x="1426" y="1391"/>
                  </a:lnTo>
                  <a:lnTo>
                    <a:pt x="1346" y="1380"/>
                  </a:lnTo>
                  <a:lnTo>
                    <a:pt x="1266" y="1367"/>
                  </a:lnTo>
                  <a:lnTo>
                    <a:pt x="1186" y="1355"/>
                  </a:lnTo>
                  <a:lnTo>
                    <a:pt x="1105" y="1341"/>
                  </a:lnTo>
                  <a:lnTo>
                    <a:pt x="1025" y="1329"/>
                  </a:lnTo>
                  <a:lnTo>
                    <a:pt x="946" y="1315"/>
                  </a:lnTo>
                  <a:lnTo>
                    <a:pt x="871" y="1301"/>
                  </a:lnTo>
                  <a:lnTo>
                    <a:pt x="796" y="1289"/>
                  </a:lnTo>
                  <a:lnTo>
                    <a:pt x="726" y="1276"/>
                  </a:lnTo>
                  <a:lnTo>
                    <a:pt x="660" y="1264"/>
                  </a:lnTo>
                  <a:lnTo>
                    <a:pt x="598" y="1253"/>
                  </a:lnTo>
                  <a:lnTo>
                    <a:pt x="541" y="1242"/>
                  </a:lnTo>
                  <a:lnTo>
                    <a:pt x="490" y="1232"/>
                  </a:lnTo>
                  <a:lnTo>
                    <a:pt x="446" y="1224"/>
                  </a:lnTo>
                  <a:lnTo>
                    <a:pt x="409" y="1217"/>
                  </a:lnTo>
                  <a:lnTo>
                    <a:pt x="380" y="1212"/>
                  </a:lnTo>
                  <a:lnTo>
                    <a:pt x="359" y="1206"/>
                  </a:lnTo>
                  <a:lnTo>
                    <a:pt x="322" y="1202"/>
                  </a:lnTo>
                  <a:lnTo>
                    <a:pt x="284" y="1206"/>
                  </a:lnTo>
                  <a:lnTo>
                    <a:pt x="246" y="1216"/>
                  </a:lnTo>
                  <a:lnTo>
                    <a:pt x="210" y="1231"/>
                  </a:lnTo>
                  <a:lnTo>
                    <a:pt x="175" y="1250"/>
                  </a:lnTo>
                  <a:lnTo>
                    <a:pt x="140" y="1272"/>
                  </a:lnTo>
                  <a:lnTo>
                    <a:pt x="107" y="1296"/>
                  </a:lnTo>
                  <a:lnTo>
                    <a:pt x="78" y="1320"/>
                  </a:lnTo>
                  <a:lnTo>
                    <a:pt x="60" y="1333"/>
                  </a:lnTo>
                  <a:lnTo>
                    <a:pt x="45" y="1340"/>
                  </a:lnTo>
                  <a:lnTo>
                    <a:pt x="34" y="1341"/>
                  </a:lnTo>
                  <a:lnTo>
                    <a:pt x="24" y="1338"/>
                  </a:lnTo>
                  <a:lnTo>
                    <a:pt x="16" y="1333"/>
                  </a:lnTo>
                  <a:lnTo>
                    <a:pt x="11" y="1326"/>
                  </a:lnTo>
                  <a:lnTo>
                    <a:pt x="7" y="1316"/>
                  </a:lnTo>
                  <a:lnTo>
                    <a:pt x="2" y="1308"/>
                  </a:lnTo>
                  <a:lnTo>
                    <a:pt x="1" y="1300"/>
                  </a:lnTo>
                  <a:lnTo>
                    <a:pt x="1" y="1293"/>
                  </a:lnTo>
                  <a:lnTo>
                    <a:pt x="0" y="1290"/>
                  </a:lnTo>
                  <a:lnTo>
                    <a:pt x="5" y="1217"/>
                  </a:lnTo>
                  <a:lnTo>
                    <a:pt x="11" y="1136"/>
                  </a:lnTo>
                  <a:lnTo>
                    <a:pt x="16" y="1049"/>
                  </a:lnTo>
                  <a:lnTo>
                    <a:pt x="22" y="955"/>
                  </a:lnTo>
                  <a:lnTo>
                    <a:pt x="29" y="860"/>
                  </a:lnTo>
                  <a:lnTo>
                    <a:pt x="34" y="763"/>
                  </a:lnTo>
                  <a:lnTo>
                    <a:pt x="41" y="664"/>
                  </a:lnTo>
                  <a:lnTo>
                    <a:pt x="46" y="567"/>
                  </a:lnTo>
                  <a:lnTo>
                    <a:pt x="53" y="472"/>
                  </a:lnTo>
                  <a:lnTo>
                    <a:pt x="59" y="383"/>
                  </a:lnTo>
                  <a:lnTo>
                    <a:pt x="64" y="297"/>
                  </a:lnTo>
                  <a:lnTo>
                    <a:pt x="69" y="220"/>
                  </a:lnTo>
                  <a:lnTo>
                    <a:pt x="74" y="151"/>
                  </a:lnTo>
                  <a:lnTo>
                    <a:pt x="77" y="132"/>
                  </a:lnTo>
                  <a:lnTo>
                    <a:pt x="82" y="117"/>
                  </a:lnTo>
                  <a:lnTo>
                    <a:pt x="92" y="106"/>
                  </a:lnTo>
                  <a:lnTo>
                    <a:pt x="104" y="99"/>
                  </a:lnTo>
                  <a:lnTo>
                    <a:pt x="120" y="93"/>
                  </a:lnTo>
                  <a:lnTo>
                    <a:pt x="136" y="89"/>
                  </a:lnTo>
                  <a:lnTo>
                    <a:pt x="157" y="87"/>
                  </a:lnTo>
                  <a:lnTo>
                    <a:pt x="179" y="82"/>
                  </a:lnTo>
                  <a:lnTo>
                    <a:pt x="224" y="75"/>
                  </a:lnTo>
                  <a:lnTo>
                    <a:pt x="275" y="67"/>
                  </a:lnTo>
                  <a:lnTo>
                    <a:pt x="330" y="59"/>
                  </a:lnTo>
                  <a:lnTo>
                    <a:pt x="390" y="49"/>
                  </a:lnTo>
                  <a:lnTo>
                    <a:pt x="450" y="41"/>
                  </a:lnTo>
                  <a:lnTo>
                    <a:pt x="514" y="33"/>
                  </a:lnTo>
                  <a:lnTo>
                    <a:pt x="576" y="25"/>
                  </a:lnTo>
                  <a:lnTo>
                    <a:pt x="638" y="18"/>
                  </a:lnTo>
                  <a:lnTo>
                    <a:pt x="697" y="11"/>
                  </a:lnTo>
                  <a:lnTo>
                    <a:pt x="752" y="5"/>
                  </a:lnTo>
                  <a:lnTo>
                    <a:pt x="803" y="3"/>
                  </a:lnTo>
                  <a:lnTo>
                    <a:pt x="850" y="0"/>
                  </a:lnTo>
                  <a:lnTo>
                    <a:pt x="88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30"/>
            <p:cNvSpPr>
              <a:spLocks noEditPoints="1"/>
            </p:cNvSpPr>
            <p:nvPr/>
          </p:nvSpPr>
          <p:spPr bwMode="auto">
            <a:xfrm>
              <a:off x="5" y="2442"/>
              <a:ext cx="522" cy="673"/>
            </a:xfrm>
            <a:custGeom>
              <a:avLst/>
              <a:gdLst>
                <a:gd name="T0" fmla="*/ 542 w 1045"/>
                <a:gd name="T1" fmla="*/ 806 h 1345"/>
                <a:gd name="T2" fmla="*/ 502 w 1045"/>
                <a:gd name="T3" fmla="*/ 810 h 1345"/>
                <a:gd name="T4" fmla="*/ 466 w 1045"/>
                <a:gd name="T5" fmla="*/ 821 h 1345"/>
                <a:gd name="T6" fmla="*/ 433 w 1045"/>
                <a:gd name="T7" fmla="*/ 839 h 1345"/>
                <a:gd name="T8" fmla="*/ 404 w 1045"/>
                <a:gd name="T9" fmla="*/ 862 h 1345"/>
                <a:gd name="T10" fmla="*/ 380 w 1045"/>
                <a:gd name="T11" fmla="*/ 891 h 1345"/>
                <a:gd name="T12" fmla="*/ 362 w 1045"/>
                <a:gd name="T13" fmla="*/ 923 h 1345"/>
                <a:gd name="T14" fmla="*/ 351 w 1045"/>
                <a:gd name="T15" fmla="*/ 960 h 1345"/>
                <a:gd name="T16" fmla="*/ 347 w 1045"/>
                <a:gd name="T17" fmla="*/ 998 h 1345"/>
                <a:gd name="T18" fmla="*/ 351 w 1045"/>
                <a:gd name="T19" fmla="*/ 1037 h 1345"/>
                <a:gd name="T20" fmla="*/ 362 w 1045"/>
                <a:gd name="T21" fmla="*/ 1074 h 1345"/>
                <a:gd name="T22" fmla="*/ 380 w 1045"/>
                <a:gd name="T23" fmla="*/ 1107 h 1345"/>
                <a:gd name="T24" fmla="*/ 404 w 1045"/>
                <a:gd name="T25" fmla="*/ 1136 h 1345"/>
                <a:gd name="T26" fmla="*/ 433 w 1045"/>
                <a:gd name="T27" fmla="*/ 1159 h 1345"/>
                <a:gd name="T28" fmla="*/ 466 w 1045"/>
                <a:gd name="T29" fmla="*/ 1177 h 1345"/>
                <a:gd name="T30" fmla="*/ 502 w 1045"/>
                <a:gd name="T31" fmla="*/ 1188 h 1345"/>
                <a:gd name="T32" fmla="*/ 542 w 1045"/>
                <a:gd name="T33" fmla="*/ 1193 h 1345"/>
                <a:gd name="T34" fmla="*/ 580 w 1045"/>
                <a:gd name="T35" fmla="*/ 1188 h 1345"/>
                <a:gd name="T36" fmla="*/ 616 w 1045"/>
                <a:gd name="T37" fmla="*/ 1177 h 1345"/>
                <a:gd name="T38" fmla="*/ 649 w 1045"/>
                <a:gd name="T39" fmla="*/ 1159 h 1345"/>
                <a:gd name="T40" fmla="*/ 678 w 1045"/>
                <a:gd name="T41" fmla="*/ 1136 h 1345"/>
                <a:gd name="T42" fmla="*/ 701 w 1045"/>
                <a:gd name="T43" fmla="*/ 1107 h 1345"/>
                <a:gd name="T44" fmla="*/ 719 w 1045"/>
                <a:gd name="T45" fmla="*/ 1074 h 1345"/>
                <a:gd name="T46" fmla="*/ 730 w 1045"/>
                <a:gd name="T47" fmla="*/ 1037 h 1345"/>
                <a:gd name="T48" fmla="*/ 735 w 1045"/>
                <a:gd name="T49" fmla="*/ 998 h 1345"/>
                <a:gd name="T50" fmla="*/ 730 w 1045"/>
                <a:gd name="T51" fmla="*/ 960 h 1345"/>
                <a:gd name="T52" fmla="*/ 719 w 1045"/>
                <a:gd name="T53" fmla="*/ 923 h 1345"/>
                <a:gd name="T54" fmla="*/ 701 w 1045"/>
                <a:gd name="T55" fmla="*/ 891 h 1345"/>
                <a:gd name="T56" fmla="*/ 678 w 1045"/>
                <a:gd name="T57" fmla="*/ 862 h 1345"/>
                <a:gd name="T58" fmla="*/ 649 w 1045"/>
                <a:gd name="T59" fmla="*/ 839 h 1345"/>
                <a:gd name="T60" fmla="*/ 616 w 1045"/>
                <a:gd name="T61" fmla="*/ 821 h 1345"/>
                <a:gd name="T62" fmla="*/ 580 w 1045"/>
                <a:gd name="T63" fmla="*/ 810 h 1345"/>
                <a:gd name="T64" fmla="*/ 542 w 1045"/>
                <a:gd name="T65" fmla="*/ 806 h 1345"/>
                <a:gd name="T66" fmla="*/ 254 w 1045"/>
                <a:gd name="T67" fmla="*/ 0 h 1345"/>
                <a:gd name="T68" fmla="*/ 954 w 1045"/>
                <a:gd name="T69" fmla="*/ 34 h 1345"/>
                <a:gd name="T70" fmla="*/ 980 w 1045"/>
                <a:gd name="T71" fmla="*/ 40 h 1345"/>
                <a:gd name="T72" fmla="*/ 1002 w 1045"/>
                <a:gd name="T73" fmla="*/ 51 h 1345"/>
                <a:gd name="T74" fmla="*/ 1021 w 1045"/>
                <a:gd name="T75" fmla="*/ 67 h 1345"/>
                <a:gd name="T76" fmla="*/ 1035 w 1045"/>
                <a:gd name="T77" fmla="*/ 88 h 1345"/>
                <a:gd name="T78" fmla="*/ 1043 w 1045"/>
                <a:gd name="T79" fmla="*/ 111 h 1345"/>
                <a:gd name="T80" fmla="*/ 1045 w 1045"/>
                <a:gd name="T81" fmla="*/ 138 h 1345"/>
                <a:gd name="T82" fmla="*/ 959 w 1045"/>
                <a:gd name="T83" fmla="*/ 1250 h 1345"/>
                <a:gd name="T84" fmla="*/ 954 w 1045"/>
                <a:gd name="T85" fmla="*/ 1277 h 1345"/>
                <a:gd name="T86" fmla="*/ 941 w 1045"/>
                <a:gd name="T87" fmla="*/ 1300 h 1345"/>
                <a:gd name="T88" fmla="*/ 925 w 1045"/>
                <a:gd name="T89" fmla="*/ 1319 h 1345"/>
                <a:gd name="T90" fmla="*/ 904 w 1045"/>
                <a:gd name="T91" fmla="*/ 1333 h 1345"/>
                <a:gd name="T92" fmla="*/ 879 w 1045"/>
                <a:gd name="T93" fmla="*/ 1343 h 1345"/>
                <a:gd name="T94" fmla="*/ 853 w 1045"/>
                <a:gd name="T95" fmla="*/ 1345 h 1345"/>
                <a:gd name="T96" fmla="*/ 77 w 1045"/>
                <a:gd name="T97" fmla="*/ 1345 h 1345"/>
                <a:gd name="T98" fmla="*/ 52 w 1045"/>
                <a:gd name="T99" fmla="*/ 1341 h 1345"/>
                <a:gd name="T100" fmla="*/ 30 w 1045"/>
                <a:gd name="T101" fmla="*/ 1330 h 1345"/>
                <a:gd name="T102" fmla="*/ 15 w 1045"/>
                <a:gd name="T103" fmla="*/ 1315 h 1345"/>
                <a:gd name="T104" fmla="*/ 4 w 1045"/>
                <a:gd name="T105" fmla="*/ 1294 h 1345"/>
                <a:gd name="T106" fmla="*/ 0 w 1045"/>
                <a:gd name="T107" fmla="*/ 1271 h 1345"/>
                <a:gd name="T108" fmla="*/ 3 w 1045"/>
                <a:gd name="T109" fmla="*/ 1246 h 1345"/>
                <a:gd name="T110" fmla="*/ 131 w 1045"/>
                <a:gd name="T111" fmla="*/ 91 h 1345"/>
                <a:gd name="T112" fmla="*/ 141 w 1045"/>
                <a:gd name="T113" fmla="*/ 66 h 1345"/>
                <a:gd name="T114" fmla="*/ 156 w 1045"/>
                <a:gd name="T115" fmla="*/ 44 h 1345"/>
                <a:gd name="T116" fmla="*/ 176 w 1045"/>
                <a:gd name="T117" fmla="*/ 25 h 1345"/>
                <a:gd name="T118" fmla="*/ 200 w 1045"/>
                <a:gd name="T119" fmla="*/ 11 h 1345"/>
                <a:gd name="T120" fmla="*/ 226 w 1045"/>
                <a:gd name="T121" fmla="*/ 3 h 1345"/>
                <a:gd name="T122" fmla="*/ 254 w 1045"/>
                <a:gd name="T123" fmla="*/ 0 h 13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045" h="1345">
                  <a:moveTo>
                    <a:pt x="542" y="806"/>
                  </a:moveTo>
                  <a:lnTo>
                    <a:pt x="502" y="810"/>
                  </a:lnTo>
                  <a:lnTo>
                    <a:pt x="466" y="821"/>
                  </a:lnTo>
                  <a:lnTo>
                    <a:pt x="433" y="839"/>
                  </a:lnTo>
                  <a:lnTo>
                    <a:pt x="404" y="862"/>
                  </a:lnTo>
                  <a:lnTo>
                    <a:pt x="380" y="891"/>
                  </a:lnTo>
                  <a:lnTo>
                    <a:pt x="362" y="923"/>
                  </a:lnTo>
                  <a:lnTo>
                    <a:pt x="351" y="960"/>
                  </a:lnTo>
                  <a:lnTo>
                    <a:pt x="347" y="998"/>
                  </a:lnTo>
                  <a:lnTo>
                    <a:pt x="351" y="1037"/>
                  </a:lnTo>
                  <a:lnTo>
                    <a:pt x="362" y="1074"/>
                  </a:lnTo>
                  <a:lnTo>
                    <a:pt x="380" y="1107"/>
                  </a:lnTo>
                  <a:lnTo>
                    <a:pt x="404" y="1136"/>
                  </a:lnTo>
                  <a:lnTo>
                    <a:pt x="433" y="1159"/>
                  </a:lnTo>
                  <a:lnTo>
                    <a:pt x="466" y="1177"/>
                  </a:lnTo>
                  <a:lnTo>
                    <a:pt x="502" y="1188"/>
                  </a:lnTo>
                  <a:lnTo>
                    <a:pt x="542" y="1193"/>
                  </a:lnTo>
                  <a:lnTo>
                    <a:pt x="580" y="1188"/>
                  </a:lnTo>
                  <a:lnTo>
                    <a:pt x="616" y="1177"/>
                  </a:lnTo>
                  <a:lnTo>
                    <a:pt x="649" y="1159"/>
                  </a:lnTo>
                  <a:lnTo>
                    <a:pt x="678" y="1136"/>
                  </a:lnTo>
                  <a:lnTo>
                    <a:pt x="701" y="1107"/>
                  </a:lnTo>
                  <a:lnTo>
                    <a:pt x="719" y="1074"/>
                  </a:lnTo>
                  <a:lnTo>
                    <a:pt x="730" y="1037"/>
                  </a:lnTo>
                  <a:lnTo>
                    <a:pt x="735" y="998"/>
                  </a:lnTo>
                  <a:lnTo>
                    <a:pt x="730" y="960"/>
                  </a:lnTo>
                  <a:lnTo>
                    <a:pt x="719" y="923"/>
                  </a:lnTo>
                  <a:lnTo>
                    <a:pt x="701" y="891"/>
                  </a:lnTo>
                  <a:lnTo>
                    <a:pt x="678" y="862"/>
                  </a:lnTo>
                  <a:lnTo>
                    <a:pt x="649" y="839"/>
                  </a:lnTo>
                  <a:lnTo>
                    <a:pt x="616" y="821"/>
                  </a:lnTo>
                  <a:lnTo>
                    <a:pt x="580" y="810"/>
                  </a:lnTo>
                  <a:lnTo>
                    <a:pt x="542" y="806"/>
                  </a:lnTo>
                  <a:close/>
                  <a:moveTo>
                    <a:pt x="254" y="0"/>
                  </a:moveTo>
                  <a:lnTo>
                    <a:pt x="954" y="34"/>
                  </a:lnTo>
                  <a:lnTo>
                    <a:pt x="980" y="40"/>
                  </a:lnTo>
                  <a:lnTo>
                    <a:pt x="1002" y="51"/>
                  </a:lnTo>
                  <a:lnTo>
                    <a:pt x="1021" y="67"/>
                  </a:lnTo>
                  <a:lnTo>
                    <a:pt x="1035" y="88"/>
                  </a:lnTo>
                  <a:lnTo>
                    <a:pt x="1043" y="111"/>
                  </a:lnTo>
                  <a:lnTo>
                    <a:pt x="1045" y="138"/>
                  </a:lnTo>
                  <a:lnTo>
                    <a:pt x="959" y="1250"/>
                  </a:lnTo>
                  <a:lnTo>
                    <a:pt x="954" y="1277"/>
                  </a:lnTo>
                  <a:lnTo>
                    <a:pt x="941" y="1300"/>
                  </a:lnTo>
                  <a:lnTo>
                    <a:pt x="925" y="1319"/>
                  </a:lnTo>
                  <a:lnTo>
                    <a:pt x="904" y="1333"/>
                  </a:lnTo>
                  <a:lnTo>
                    <a:pt x="879" y="1343"/>
                  </a:lnTo>
                  <a:lnTo>
                    <a:pt x="853" y="1345"/>
                  </a:lnTo>
                  <a:lnTo>
                    <a:pt x="77" y="1345"/>
                  </a:lnTo>
                  <a:lnTo>
                    <a:pt x="52" y="1341"/>
                  </a:lnTo>
                  <a:lnTo>
                    <a:pt x="30" y="1330"/>
                  </a:lnTo>
                  <a:lnTo>
                    <a:pt x="15" y="1315"/>
                  </a:lnTo>
                  <a:lnTo>
                    <a:pt x="4" y="1294"/>
                  </a:lnTo>
                  <a:lnTo>
                    <a:pt x="0" y="1271"/>
                  </a:lnTo>
                  <a:lnTo>
                    <a:pt x="3" y="1246"/>
                  </a:lnTo>
                  <a:lnTo>
                    <a:pt x="131" y="91"/>
                  </a:lnTo>
                  <a:lnTo>
                    <a:pt x="141" y="66"/>
                  </a:lnTo>
                  <a:lnTo>
                    <a:pt x="156" y="44"/>
                  </a:lnTo>
                  <a:lnTo>
                    <a:pt x="176" y="25"/>
                  </a:lnTo>
                  <a:lnTo>
                    <a:pt x="200" y="11"/>
                  </a:lnTo>
                  <a:lnTo>
                    <a:pt x="226" y="3"/>
                  </a:lnTo>
                  <a:lnTo>
                    <a:pt x="2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76" name="Straight Connector 75"/>
          <p:cNvCxnSpPr/>
          <p:nvPr/>
        </p:nvCxnSpPr>
        <p:spPr>
          <a:xfrm flipV="1">
            <a:off x="3591732" y="3341239"/>
            <a:ext cx="1076038" cy="1208178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5999383" y="3755944"/>
            <a:ext cx="3108891" cy="1266067"/>
            <a:chOff x="8097574" y="5460823"/>
            <a:chExt cx="3091317" cy="1266067"/>
          </a:xfrm>
        </p:grpSpPr>
        <p:sp>
          <p:nvSpPr>
            <p:cNvPr id="98" name="Rectangle 97"/>
            <p:cNvSpPr/>
            <p:nvPr/>
          </p:nvSpPr>
          <p:spPr>
            <a:xfrm>
              <a:off x="8097574" y="5895893"/>
              <a:ext cx="3091317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a-GE" sz="1600" dirty="0" smtClean="0"/>
                <a:t>ინდივიდების, ჯგუფების</a:t>
              </a:r>
              <a:r>
                <a:rPr lang="ka-GE" sz="1600" dirty="0" smtClean="0"/>
                <a:t>,</a:t>
              </a:r>
            </a:p>
            <a:p>
              <a:pPr algn="ctr"/>
              <a:r>
                <a:rPr lang="ka-GE" sz="1600" dirty="0" smtClean="0"/>
                <a:t>საზოგადოების </a:t>
              </a:r>
              <a:r>
                <a:rPr lang="ka-GE" sz="1600" dirty="0"/>
                <a:t>სოციალური ფუნქციონირების  აღდგენა</a:t>
              </a:r>
              <a:endPara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8739076" y="5460823"/>
              <a:ext cx="199520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a-GE" sz="2000" kern="0" dirty="0" smtClean="0">
                  <a:solidFill>
                    <a:schemeClr val="accent2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დანიშნულება</a:t>
              </a:r>
              <a:endParaRPr lang="en-US" sz="2000" b="1" kern="0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36890" y="1819378"/>
            <a:ext cx="3265638" cy="1894964"/>
            <a:chOff x="7634463" y="5112854"/>
            <a:chExt cx="4912116" cy="1142427"/>
          </a:xfrm>
        </p:grpSpPr>
        <p:sp>
          <p:nvSpPr>
            <p:cNvPr id="62" name="Rectangle 61"/>
            <p:cNvSpPr/>
            <p:nvPr/>
          </p:nvSpPr>
          <p:spPr>
            <a:xfrm>
              <a:off x="8501055" y="5835408"/>
              <a:ext cx="2874780" cy="41987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7634463" y="5112854"/>
              <a:ext cx="4912116" cy="22266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a-GE" dirty="0">
                  <a:solidFill>
                    <a:schemeClr val="accent6">
                      <a:lumMod val="75000"/>
                    </a:schemeClr>
                  </a:solidFill>
                </a:rPr>
                <a:t>სოციალური ფუნქციონირება</a:t>
              </a:r>
              <a:endParaRPr lang="en-US" kern="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777541" y="2370552"/>
            <a:ext cx="1918004" cy="745115"/>
            <a:chOff x="526132" y="2244823"/>
            <a:chExt cx="2829411" cy="847081"/>
          </a:xfrm>
        </p:grpSpPr>
        <p:sp>
          <p:nvSpPr>
            <p:cNvPr id="65" name="Rectangle 64"/>
            <p:cNvSpPr/>
            <p:nvPr/>
          </p:nvSpPr>
          <p:spPr>
            <a:xfrm>
              <a:off x="526132" y="2672030"/>
              <a:ext cx="2829411" cy="41987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endParaRPr 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2979079" y="2244823"/>
              <a:ext cx="376464" cy="45486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ka-GE" sz="2000" kern="0" dirty="0" smtClean="0">
                  <a:solidFill>
                    <a:schemeClr val="accent6"/>
                  </a:solidFill>
                  <a:latin typeface="Arial" pitchFamily="34" charset="0"/>
                  <a:cs typeface="Arial" pitchFamily="34" charset="0"/>
                </a:rPr>
                <a:t> </a:t>
              </a:r>
              <a:endParaRPr lang="en-US" sz="2000" b="1" kern="0" dirty="0">
                <a:solidFill>
                  <a:schemeClr val="accent6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316571" y="4551142"/>
            <a:ext cx="2941344" cy="1725246"/>
            <a:chOff x="45642" y="5234713"/>
            <a:chExt cx="4089519" cy="1337508"/>
          </a:xfrm>
        </p:grpSpPr>
        <p:sp>
          <p:nvSpPr>
            <p:cNvPr id="75" name="Rectangle 74"/>
            <p:cNvSpPr/>
            <p:nvPr/>
          </p:nvSpPr>
          <p:spPr>
            <a:xfrm>
              <a:off x="45642" y="5307610"/>
              <a:ext cx="4089519" cy="126461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endParaRPr lang="en-US" dirty="0" smtClean="0"/>
            </a:p>
            <a:p>
              <a:pPr algn="ctr"/>
              <a:r>
                <a:rPr lang="ka-GE" sz="1600" dirty="0" smtClean="0"/>
                <a:t>დაუცველთა</a:t>
              </a:r>
              <a:r>
                <a:rPr lang="ka-GE" sz="1600" dirty="0"/>
                <a:t>, უმწეოთა, ღარიბთა და დისკრიმინირებულთა </a:t>
              </a:r>
              <a:r>
                <a:rPr lang="ka-GE" sz="1600" dirty="0" smtClean="0"/>
                <a:t>დაცვას</a:t>
              </a:r>
              <a:endParaRPr lang="ka-GE" sz="1600" dirty="0"/>
            </a:p>
            <a:p>
              <a:pPr algn="r"/>
              <a:endParaRPr 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641246" y="5234713"/>
              <a:ext cx="2745782" cy="31018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a-GE" sz="2000" kern="0" dirty="0">
                  <a:solidFill>
                    <a:schemeClr val="accent3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ემსახურება</a:t>
              </a:r>
              <a:endParaRPr lang="en-US" sz="2000" b="1" kern="0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5" name="Rectangle 24"/>
          <p:cNvSpPr/>
          <p:nvPr/>
        </p:nvSpPr>
        <p:spPr>
          <a:xfrm>
            <a:off x="3561446" y="883641"/>
            <a:ext cx="26869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a-GE" sz="2000" b="1" dirty="0">
                <a:solidFill>
                  <a:schemeClr val="accent1">
                    <a:lumMod val="75000"/>
                  </a:schemeClr>
                </a:solidFill>
              </a:rPr>
              <a:t>სოციალური სამუშაო</a:t>
            </a:r>
            <a:endParaRPr lang="en-US" sz="2000" spc="-3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13209" y="2053508"/>
            <a:ext cx="2910795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ka-GE" sz="1400" dirty="0" smtClean="0"/>
          </a:p>
          <a:p>
            <a:pPr algn="ctr"/>
            <a:r>
              <a:rPr lang="ka-GE" sz="1400" dirty="0" smtClean="0"/>
              <a:t>ადმიანის </a:t>
            </a:r>
            <a:r>
              <a:rPr lang="ka-GE" sz="1400" dirty="0"/>
              <a:t>მიერ საკუთარი პოტენციალის მაქსიმალური რეალიზაცია სოციუმში და საზოგადოების პროდუქტიული </a:t>
            </a:r>
            <a:r>
              <a:rPr lang="ka-GE" sz="1400" dirty="0" smtClean="0"/>
              <a:t>წევრობა</a:t>
            </a:r>
            <a:endParaRPr lang="en-US" sz="1400" dirty="0" smtClean="0"/>
          </a:p>
          <a:p>
            <a:pPr algn="ctr">
              <a:lnSpc>
                <a:spcPct val="150000"/>
              </a:lnSpc>
            </a:pPr>
            <a:endParaRPr lang="ka-GE" sz="1600" dirty="0"/>
          </a:p>
          <a:p>
            <a:pPr algn="r">
              <a:lnSpc>
                <a:spcPct val="150000"/>
              </a:lnSpc>
            </a:pPr>
            <a:r>
              <a:rPr lang="ka-GE" dirty="0"/>
              <a:t> </a:t>
            </a:r>
          </a:p>
        </p:txBody>
      </p:sp>
      <p:cxnSp>
        <p:nvCxnSpPr>
          <p:cNvPr id="68" name="Straight Connector 67"/>
          <p:cNvCxnSpPr/>
          <p:nvPr/>
        </p:nvCxnSpPr>
        <p:spPr>
          <a:xfrm flipH="1">
            <a:off x="2920204" y="4549417"/>
            <a:ext cx="671528" cy="191516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flipH="1" flipV="1">
            <a:off x="5256962" y="3017891"/>
            <a:ext cx="991438" cy="323348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6248400" y="3341239"/>
            <a:ext cx="278420" cy="404034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3375206" y="2931001"/>
            <a:ext cx="517923" cy="114591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flipH="1" flipV="1">
            <a:off x="2920204" y="2681768"/>
            <a:ext cx="455003" cy="249233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17" name="Oval 116"/>
          <p:cNvSpPr/>
          <p:nvPr/>
        </p:nvSpPr>
        <p:spPr>
          <a:xfrm>
            <a:off x="4549024" y="2428303"/>
            <a:ext cx="495712" cy="520644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cxnSp>
        <p:nvCxnSpPr>
          <p:cNvPr id="125" name="Straight Connector 124"/>
          <p:cNvCxnSpPr/>
          <p:nvPr/>
        </p:nvCxnSpPr>
        <p:spPr>
          <a:xfrm flipH="1" flipV="1">
            <a:off x="4859240" y="2746336"/>
            <a:ext cx="22800" cy="1239288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>
            <a:off x="4872312" y="3948597"/>
            <a:ext cx="22967" cy="330848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33" name="Freeform 11"/>
          <p:cNvSpPr>
            <a:spLocks noEditPoints="1"/>
          </p:cNvSpPr>
          <p:nvPr/>
        </p:nvSpPr>
        <p:spPr bwMode="auto">
          <a:xfrm>
            <a:off x="4672850" y="4343620"/>
            <a:ext cx="559253" cy="575387"/>
          </a:xfrm>
          <a:custGeom>
            <a:avLst/>
            <a:gdLst>
              <a:gd name="T0" fmla="*/ 1432 w 3335"/>
              <a:gd name="T1" fmla="*/ 1825 h 3335"/>
              <a:gd name="T2" fmla="*/ 646 w 3335"/>
              <a:gd name="T3" fmla="*/ 1668 h 3335"/>
              <a:gd name="T4" fmla="*/ 2689 w 3335"/>
              <a:gd name="T5" fmla="*/ 1197 h 3335"/>
              <a:gd name="T6" fmla="*/ 1668 w 3335"/>
              <a:gd name="T7" fmla="*/ 0 h 3335"/>
              <a:gd name="T8" fmla="*/ 1869 w 3335"/>
              <a:gd name="T9" fmla="*/ 12 h 3335"/>
              <a:gd name="T10" fmla="*/ 2064 w 3335"/>
              <a:gd name="T11" fmla="*/ 47 h 3335"/>
              <a:gd name="T12" fmla="*/ 2250 w 3335"/>
              <a:gd name="T13" fmla="*/ 104 h 3335"/>
              <a:gd name="T14" fmla="*/ 2425 w 3335"/>
              <a:gd name="T15" fmla="*/ 182 h 3335"/>
              <a:gd name="T16" fmla="*/ 2590 w 3335"/>
              <a:gd name="T17" fmla="*/ 278 h 3335"/>
              <a:gd name="T18" fmla="*/ 2742 w 3335"/>
              <a:gd name="T19" fmla="*/ 392 h 3335"/>
              <a:gd name="T20" fmla="*/ 2879 w 3335"/>
              <a:gd name="T21" fmla="*/ 522 h 3335"/>
              <a:gd name="T22" fmla="*/ 3002 w 3335"/>
              <a:gd name="T23" fmla="*/ 668 h 3335"/>
              <a:gd name="T24" fmla="*/ 3108 w 3335"/>
              <a:gd name="T25" fmla="*/ 826 h 3335"/>
              <a:gd name="T26" fmla="*/ 3195 w 3335"/>
              <a:gd name="T27" fmla="*/ 996 h 3335"/>
              <a:gd name="T28" fmla="*/ 3262 w 3335"/>
              <a:gd name="T29" fmla="*/ 1177 h 3335"/>
              <a:gd name="T30" fmla="*/ 3308 w 3335"/>
              <a:gd name="T31" fmla="*/ 1368 h 3335"/>
              <a:gd name="T32" fmla="*/ 3332 w 3335"/>
              <a:gd name="T33" fmla="*/ 1566 h 3335"/>
              <a:gd name="T34" fmla="*/ 3332 w 3335"/>
              <a:gd name="T35" fmla="*/ 1769 h 3335"/>
              <a:gd name="T36" fmla="*/ 3308 w 3335"/>
              <a:gd name="T37" fmla="*/ 1967 h 3335"/>
              <a:gd name="T38" fmla="*/ 3262 w 3335"/>
              <a:gd name="T39" fmla="*/ 2158 h 3335"/>
              <a:gd name="T40" fmla="*/ 3195 w 3335"/>
              <a:gd name="T41" fmla="*/ 2339 h 3335"/>
              <a:gd name="T42" fmla="*/ 3108 w 3335"/>
              <a:gd name="T43" fmla="*/ 2509 h 3335"/>
              <a:gd name="T44" fmla="*/ 3002 w 3335"/>
              <a:gd name="T45" fmla="*/ 2667 h 3335"/>
              <a:gd name="T46" fmla="*/ 2879 w 3335"/>
              <a:gd name="T47" fmla="*/ 2813 h 3335"/>
              <a:gd name="T48" fmla="*/ 2742 w 3335"/>
              <a:gd name="T49" fmla="*/ 2943 h 3335"/>
              <a:gd name="T50" fmla="*/ 2590 w 3335"/>
              <a:gd name="T51" fmla="*/ 3057 h 3335"/>
              <a:gd name="T52" fmla="*/ 2425 w 3335"/>
              <a:gd name="T53" fmla="*/ 3153 h 3335"/>
              <a:gd name="T54" fmla="*/ 2250 w 3335"/>
              <a:gd name="T55" fmla="*/ 3231 h 3335"/>
              <a:gd name="T56" fmla="*/ 2064 w 3335"/>
              <a:gd name="T57" fmla="*/ 3288 h 3335"/>
              <a:gd name="T58" fmla="*/ 1869 w 3335"/>
              <a:gd name="T59" fmla="*/ 3323 h 3335"/>
              <a:gd name="T60" fmla="*/ 1668 w 3335"/>
              <a:gd name="T61" fmla="*/ 3335 h 3335"/>
              <a:gd name="T62" fmla="*/ 1466 w 3335"/>
              <a:gd name="T63" fmla="*/ 3323 h 3335"/>
              <a:gd name="T64" fmla="*/ 1271 w 3335"/>
              <a:gd name="T65" fmla="*/ 3288 h 3335"/>
              <a:gd name="T66" fmla="*/ 1085 w 3335"/>
              <a:gd name="T67" fmla="*/ 3231 h 3335"/>
              <a:gd name="T68" fmla="*/ 910 w 3335"/>
              <a:gd name="T69" fmla="*/ 3153 h 3335"/>
              <a:gd name="T70" fmla="*/ 745 w 3335"/>
              <a:gd name="T71" fmla="*/ 3057 h 3335"/>
              <a:gd name="T72" fmla="*/ 593 w 3335"/>
              <a:gd name="T73" fmla="*/ 2943 h 3335"/>
              <a:gd name="T74" fmla="*/ 456 w 3335"/>
              <a:gd name="T75" fmla="*/ 2813 h 3335"/>
              <a:gd name="T76" fmla="*/ 334 w 3335"/>
              <a:gd name="T77" fmla="*/ 2667 h 3335"/>
              <a:gd name="T78" fmla="*/ 227 w 3335"/>
              <a:gd name="T79" fmla="*/ 2509 h 3335"/>
              <a:gd name="T80" fmla="*/ 140 w 3335"/>
              <a:gd name="T81" fmla="*/ 2339 h 3335"/>
              <a:gd name="T82" fmla="*/ 73 w 3335"/>
              <a:gd name="T83" fmla="*/ 2158 h 3335"/>
              <a:gd name="T84" fmla="*/ 27 w 3335"/>
              <a:gd name="T85" fmla="*/ 1967 h 3335"/>
              <a:gd name="T86" fmla="*/ 3 w 3335"/>
              <a:gd name="T87" fmla="*/ 1769 h 3335"/>
              <a:gd name="T88" fmla="*/ 3 w 3335"/>
              <a:gd name="T89" fmla="*/ 1566 h 3335"/>
              <a:gd name="T90" fmla="*/ 27 w 3335"/>
              <a:gd name="T91" fmla="*/ 1368 h 3335"/>
              <a:gd name="T92" fmla="*/ 73 w 3335"/>
              <a:gd name="T93" fmla="*/ 1177 h 3335"/>
              <a:gd name="T94" fmla="*/ 140 w 3335"/>
              <a:gd name="T95" fmla="*/ 996 h 3335"/>
              <a:gd name="T96" fmla="*/ 227 w 3335"/>
              <a:gd name="T97" fmla="*/ 826 h 3335"/>
              <a:gd name="T98" fmla="*/ 334 w 3335"/>
              <a:gd name="T99" fmla="*/ 668 h 3335"/>
              <a:gd name="T100" fmla="*/ 456 w 3335"/>
              <a:gd name="T101" fmla="*/ 522 h 3335"/>
              <a:gd name="T102" fmla="*/ 593 w 3335"/>
              <a:gd name="T103" fmla="*/ 392 h 3335"/>
              <a:gd name="T104" fmla="*/ 745 w 3335"/>
              <a:gd name="T105" fmla="*/ 278 h 3335"/>
              <a:gd name="T106" fmla="*/ 910 w 3335"/>
              <a:gd name="T107" fmla="*/ 182 h 3335"/>
              <a:gd name="T108" fmla="*/ 1085 w 3335"/>
              <a:gd name="T109" fmla="*/ 104 h 3335"/>
              <a:gd name="T110" fmla="*/ 1271 w 3335"/>
              <a:gd name="T111" fmla="*/ 47 h 3335"/>
              <a:gd name="T112" fmla="*/ 1466 w 3335"/>
              <a:gd name="T113" fmla="*/ 12 h 3335"/>
              <a:gd name="T114" fmla="*/ 1668 w 3335"/>
              <a:gd name="T115" fmla="*/ 0 h 33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3335" h="3335">
                <a:moveTo>
                  <a:pt x="2374" y="881"/>
                </a:moveTo>
                <a:lnTo>
                  <a:pt x="1432" y="1825"/>
                </a:lnTo>
                <a:lnTo>
                  <a:pt x="960" y="1352"/>
                </a:lnTo>
                <a:lnTo>
                  <a:pt x="646" y="1668"/>
                </a:lnTo>
                <a:lnTo>
                  <a:pt x="1432" y="2454"/>
                </a:lnTo>
                <a:lnTo>
                  <a:pt x="2689" y="1197"/>
                </a:lnTo>
                <a:lnTo>
                  <a:pt x="2374" y="881"/>
                </a:lnTo>
                <a:close/>
                <a:moveTo>
                  <a:pt x="1668" y="0"/>
                </a:moveTo>
                <a:lnTo>
                  <a:pt x="1769" y="3"/>
                </a:lnTo>
                <a:lnTo>
                  <a:pt x="1869" y="12"/>
                </a:lnTo>
                <a:lnTo>
                  <a:pt x="1967" y="27"/>
                </a:lnTo>
                <a:lnTo>
                  <a:pt x="2064" y="47"/>
                </a:lnTo>
                <a:lnTo>
                  <a:pt x="2158" y="73"/>
                </a:lnTo>
                <a:lnTo>
                  <a:pt x="2250" y="104"/>
                </a:lnTo>
                <a:lnTo>
                  <a:pt x="2339" y="140"/>
                </a:lnTo>
                <a:lnTo>
                  <a:pt x="2425" y="182"/>
                </a:lnTo>
                <a:lnTo>
                  <a:pt x="2509" y="227"/>
                </a:lnTo>
                <a:lnTo>
                  <a:pt x="2590" y="278"/>
                </a:lnTo>
                <a:lnTo>
                  <a:pt x="2667" y="334"/>
                </a:lnTo>
                <a:lnTo>
                  <a:pt x="2742" y="392"/>
                </a:lnTo>
                <a:lnTo>
                  <a:pt x="2813" y="456"/>
                </a:lnTo>
                <a:lnTo>
                  <a:pt x="2879" y="522"/>
                </a:lnTo>
                <a:lnTo>
                  <a:pt x="2943" y="593"/>
                </a:lnTo>
                <a:lnTo>
                  <a:pt x="3002" y="668"/>
                </a:lnTo>
                <a:lnTo>
                  <a:pt x="3057" y="745"/>
                </a:lnTo>
                <a:lnTo>
                  <a:pt x="3108" y="826"/>
                </a:lnTo>
                <a:lnTo>
                  <a:pt x="3153" y="910"/>
                </a:lnTo>
                <a:lnTo>
                  <a:pt x="3195" y="996"/>
                </a:lnTo>
                <a:lnTo>
                  <a:pt x="3231" y="1085"/>
                </a:lnTo>
                <a:lnTo>
                  <a:pt x="3262" y="1177"/>
                </a:lnTo>
                <a:lnTo>
                  <a:pt x="3288" y="1271"/>
                </a:lnTo>
                <a:lnTo>
                  <a:pt x="3308" y="1368"/>
                </a:lnTo>
                <a:lnTo>
                  <a:pt x="3323" y="1466"/>
                </a:lnTo>
                <a:lnTo>
                  <a:pt x="3332" y="1566"/>
                </a:lnTo>
                <a:lnTo>
                  <a:pt x="3335" y="1668"/>
                </a:lnTo>
                <a:lnTo>
                  <a:pt x="3332" y="1769"/>
                </a:lnTo>
                <a:lnTo>
                  <a:pt x="3323" y="1869"/>
                </a:lnTo>
                <a:lnTo>
                  <a:pt x="3308" y="1967"/>
                </a:lnTo>
                <a:lnTo>
                  <a:pt x="3288" y="2064"/>
                </a:lnTo>
                <a:lnTo>
                  <a:pt x="3262" y="2158"/>
                </a:lnTo>
                <a:lnTo>
                  <a:pt x="3231" y="2250"/>
                </a:lnTo>
                <a:lnTo>
                  <a:pt x="3195" y="2339"/>
                </a:lnTo>
                <a:lnTo>
                  <a:pt x="3153" y="2425"/>
                </a:lnTo>
                <a:lnTo>
                  <a:pt x="3108" y="2509"/>
                </a:lnTo>
                <a:lnTo>
                  <a:pt x="3057" y="2590"/>
                </a:lnTo>
                <a:lnTo>
                  <a:pt x="3002" y="2667"/>
                </a:lnTo>
                <a:lnTo>
                  <a:pt x="2943" y="2742"/>
                </a:lnTo>
                <a:lnTo>
                  <a:pt x="2879" y="2813"/>
                </a:lnTo>
                <a:lnTo>
                  <a:pt x="2813" y="2879"/>
                </a:lnTo>
                <a:lnTo>
                  <a:pt x="2742" y="2943"/>
                </a:lnTo>
                <a:lnTo>
                  <a:pt x="2667" y="3002"/>
                </a:lnTo>
                <a:lnTo>
                  <a:pt x="2590" y="3057"/>
                </a:lnTo>
                <a:lnTo>
                  <a:pt x="2509" y="3108"/>
                </a:lnTo>
                <a:lnTo>
                  <a:pt x="2425" y="3153"/>
                </a:lnTo>
                <a:lnTo>
                  <a:pt x="2339" y="3195"/>
                </a:lnTo>
                <a:lnTo>
                  <a:pt x="2250" y="3231"/>
                </a:lnTo>
                <a:lnTo>
                  <a:pt x="2158" y="3262"/>
                </a:lnTo>
                <a:lnTo>
                  <a:pt x="2064" y="3288"/>
                </a:lnTo>
                <a:lnTo>
                  <a:pt x="1967" y="3308"/>
                </a:lnTo>
                <a:lnTo>
                  <a:pt x="1869" y="3323"/>
                </a:lnTo>
                <a:lnTo>
                  <a:pt x="1769" y="3332"/>
                </a:lnTo>
                <a:lnTo>
                  <a:pt x="1668" y="3335"/>
                </a:lnTo>
                <a:lnTo>
                  <a:pt x="1566" y="3332"/>
                </a:lnTo>
                <a:lnTo>
                  <a:pt x="1466" y="3323"/>
                </a:lnTo>
                <a:lnTo>
                  <a:pt x="1368" y="3308"/>
                </a:lnTo>
                <a:lnTo>
                  <a:pt x="1271" y="3288"/>
                </a:lnTo>
                <a:lnTo>
                  <a:pt x="1177" y="3262"/>
                </a:lnTo>
                <a:lnTo>
                  <a:pt x="1085" y="3231"/>
                </a:lnTo>
                <a:lnTo>
                  <a:pt x="996" y="3195"/>
                </a:lnTo>
                <a:lnTo>
                  <a:pt x="910" y="3153"/>
                </a:lnTo>
                <a:lnTo>
                  <a:pt x="826" y="3108"/>
                </a:lnTo>
                <a:lnTo>
                  <a:pt x="745" y="3057"/>
                </a:lnTo>
                <a:lnTo>
                  <a:pt x="668" y="3002"/>
                </a:lnTo>
                <a:lnTo>
                  <a:pt x="593" y="2943"/>
                </a:lnTo>
                <a:lnTo>
                  <a:pt x="522" y="2879"/>
                </a:lnTo>
                <a:lnTo>
                  <a:pt x="456" y="2813"/>
                </a:lnTo>
                <a:lnTo>
                  <a:pt x="392" y="2742"/>
                </a:lnTo>
                <a:lnTo>
                  <a:pt x="334" y="2667"/>
                </a:lnTo>
                <a:lnTo>
                  <a:pt x="278" y="2590"/>
                </a:lnTo>
                <a:lnTo>
                  <a:pt x="227" y="2509"/>
                </a:lnTo>
                <a:lnTo>
                  <a:pt x="182" y="2425"/>
                </a:lnTo>
                <a:lnTo>
                  <a:pt x="140" y="2339"/>
                </a:lnTo>
                <a:lnTo>
                  <a:pt x="104" y="2250"/>
                </a:lnTo>
                <a:lnTo>
                  <a:pt x="73" y="2158"/>
                </a:lnTo>
                <a:lnTo>
                  <a:pt x="47" y="2064"/>
                </a:lnTo>
                <a:lnTo>
                  <a:pt x="27" y="1967"/>
                </a:lnTo>
                <a:lnTo>
                  <a:pt x="12" y="1869"/>
                </a:lnTo>
                <a:lnTo>
                  <a:pt x="3" y="1769"/>
                </a:lnTo>
                <a:lnTo>
                  <a:pt x="0" y="1668"/>
                </a:lnTo>
                <a:lnTo>
                  <a:pt x="3" y="1566"/>
                </a:lnTo>
                <a:lnTo>
                  <a:pt x="12" y="1466"/>
                </a:lnTo>
                <a:lnTo>
                  <a:pt x="27" y="1368"/>
                </a:lnTo>
                <a:lnTo>
                  <a:pt x="47" y="1271"/>
                </a:lnTo>
                <a:lnTo>
                  <a:pt x="73" y="1177"/>
                </a:lnTo>
                <a:lnTo>
                  <a:pt x="104" y="1085"/>
                </a:lnTo>
                <a:lnTo>
                  <a:pt x="140" y="996"/>
                </a:lnTo>
                <a:lnTo>
                  <a:pt x="182" y="910"/>
                </a:lnTo>
                <a:lnTo>
                  <a:pt x="227" y="826"/>
                </a:lnTo>
                <a:lnTo>
                  <a:pt x="278" y="745"/>
                </a:lnTo>
                <a:lnTo>
                  <a:pt x="334" y="668"/>
                </a:lnTo>
                <a:lnTo>
                  <a:pt x="392" y="593"/>
                </a:lnTo>
                <a:lnTo>
                  <a:pt x="456" y="522"/>
                </a:lnTo>
                <a:lnTo>
                  <a:pt x="522" y="456"/>
                </a:lnTo>
                <a:lnTo>
                  <a:pt x="593" y="392"/>
                </a:lnTo>
                <a:lnTo>
                  <a:pt x="668" y="334"/>
                </a:lnTo>
                <a:lnTo>
                  <a:pt x="745" y="278"/>
                </a:lnTo>
                <a:lnTo>
                  <a:pt x="826" y="227"/>
                </a:lnTo>
                <a:lnTo>
                  <a:pt x="910" y="182"/>
                </a:lnTo>
                <a:lnTo>
                  <a:pt x="996" y="140"/>
                </a:lnTo>
                <a:lnTo>
                  <a:pt x="1085" y="104"/>
                </a:lnTo>
                <a:lnTo>
                  <a:pt x="1177" y="73"/>
                </a:lnTo>
                <a:lnTo>
                  <a:pt x="1271" y="47"/>
                </a:lnTo>
                <a:lnTo>
                  <a:pt x="1368" y="27"/>
                </a:lnTo>
                <a:lnTo>
                  <a:pt x="1466" y="12"/>
                </a:lnTo>
                <a:lnTo>
                  <a:pt x="1566" y="3"/>
                </a:lnTo>
                <a:lnTo>
                  <a:pt x="1668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51" name="Group 150"/>
          <p:cNvGrpSpPr/>
          <p:nvPr/>
        </p:nvGrpSpPr>
        <p:grpSpPr>
          <a:xfrm>
            <a:off x="3893129" y="4853311"/>
            <a:ext cx="4139204" cy="1555587"/>
            <a:chOff x="6653919" y="4805223"/>
            <a:chExt cx="4139204" cy="1032242"/>
          </a:xfrm>
        </p:grpSpPr>
        <p:sp>
          <p:nvSpPr>
            <p:cNvPr id="152" name="Rectangle 151"/>
            <p:cNvSpPr/>
            <p:nvPr/>
          </p:nvSpPr>
          <p:spPr>
            <a:xfrm>
              <a:off x="8244785" y="5468133"/>
              <a:ext cx="254833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53" name="Rectangle 152"/>
            <p:cNvSpPr/>
            <p:nvPr/>
          </p:nvSpPr>
          <p:spPr>
            <a:xfrm>
              <a:off x="6653919" y="4805223"/>
              <a:ext cx="1807502" cy="26550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a-GE" sz="2000" kern="0" dirty="0" smtClean="0">
                  <a:solidFill>
                    <a:schemeClr val="accent1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ამოცანა</a:t>
              </a:r>
              <a:endParaRPr lang="en-US" sz="2000" kern="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59" name="Rectangle 158"/>
          <p:cNvSpPr/>
          <p:nvPr/>
        </p:nvSpPr>
        <p:spPr>
          <a:xfrm>
            <a:off x="3477487" y="4909007"/>
            <a:ext cx="3049333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ka-GE" dirty="0" smtClean="0"/>
              <a:t> </a:t>
            </a:r>
            <a:endParaRPr lang="en-US" dirty="0" smtClean="0"/>
          </a:p>
          <a:p>
            <a:pPr algn="ctr"/>
            <a:r>
              <a:rPr lang="ka-GE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დაეხმაროს ადამიანებს შესაძლებლობებისა და  უნარების გაუმჯობესებაში, რესურსების ძიებაში. შეცვალოს სოციალური პოლიტიკა იმგვარად, რომ ადამიანებმა მიაღწიონ თვითრეალიზებას </a:t>
            </a:r>
            <a:endParaRPr lang="en-US" sz="1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160" name="Picture 15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990" b="4312"/>
          <a:stretch/>
        </p:blipFill>
        <p:spPr>
          <a:xfrm>
            <a:off x="169030" y="93521"/>
            <a:ext cx="832511" cy="935179"/>
          </a:xfrm>
          <a:prstGeom prst="rect">
            <a:avLst/>
          </a:prstGeom>
        </p:spPr>
      </p:pic>
      <p:cxnSp>
        <p:nvCxnSpPr>
          <p:cNvPr id="78" name="Straight Connector 77"/>
          <p:cNvCxnSpPr/>
          <p:nvPr/>
        </p:nvCxnSpPr>
        <p:spPr>
          <a:xfrm flipH="1">
            <a:off x="5232103" y="2286000"/>
            <a:ext cx="520578" cy="284607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V="1">
            <a:off x="5752681" y="2169754"/>
            <a:ext cx="424885" cy="116246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grpSp>
        <p:nvGrpSpPr>
          <p:cNvPr id="95" name="Group 94"/>
          <p:cNvGrpSpPr/>
          <p:nvPr/>
        </p:nvGrpSpPr>
        <p:grpSpPr>
          <a:xfrm>
            <a:off x="5965123" y="1742432"/>
            <a:ext cx="3178877" cy="1235694"/>
            <a:chOff x="6641362" y="4992911"/>
            <a:chExt cx="4010936" cy="693839"/>
          </a:xfrm>
        </p:grpSpPr>
        <p:sp>
          <p:nvSpPr>
            <p:cNvPr id="96" name="Rectangle 95"/>
            <p:cNvSpPr/>
            <p:nvPr/>
          </p:nvSpPr>
          <p:spPr>
            <a:xfrm>
              <a:off x="6873752" y="5358400"/>
              <a:ext cx="3691985" cy="32835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a-GE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მეურვეობა-მზრუნველობის ცენტრალური ორგანო</a:t>
              </a:r>
              <a:endPara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7" name="Rectangle 96"/>
            <p:cNvSpPr/>
            <p:nvPr/>
          </p:nvSpPr>
          <p:spPr>
            <a:xfrm>
              <a:off x="6641362" y="4992911"/>
              <a:ext cx="4010936" cy="52960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a-GE" sz="1600" kern="0" dirty="0" smtClean="0">
                  <a:solidFill>
                    <a:schemeClr val="accent4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სსიპ სოციალური მომსახურების სააგენტო</a:t>
              </a:r>
            </a:p>
            <a:p>
              <a:r>
                <a:rPr lang="ka-GE" sz="2000" kern="0" dirty="0" smtClean="0">
                  <a:solidFill>
                    <a:schemeClr val="accent4">
                      <a:lumMod val="7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endParaRPr lang="en-US" sz="2000" b="1" kern="0" dirty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8" name="Freeform 193"/>
          <p:cNvSpPr>
            <a:spLocks noEditPoints="1"/>
          </p:cNvSpPr>
          <p:nvPr/>
        </p:nvSpPr>
        <p:spPr bwMode="auto">
          <a:xfrm>
            <a:off x="7287987" y="3414271"/>
            <a:ext cx="324364" cy="404509"/>
          </a:xfrm>
          <a:custGeom>
            <a:avLst/>
            <a:gdLst>
              <a:gd name="T0" fmla="*/ 1982 w 2908"/>
              <a:gd name="T1" fmla="*/ 2871 h 3576"/>
              <a:gd name="T2" fmla="*/ 1840 w 2908"/>
              <a:gd name="T3" fmla="*/ 2941 h 3576"/>
              <a:gd name="T4" fmla="*/ 2172 w 2908"/>
              <a:gd name="T5" fmla="*/ 3267 h 3576"/>
              <a:gd name="T6" fmla="*/ 2700 w 2908"/>
              <a:gd name="T7" fmla="*/ 2735 h 3576"/>
              <a:gd name="T8" fmla="*/ 2607 w 2908"/>
              <a:gd name="T9" fmla="*/ 2605 h 3576"/>
              <a:gd name="T10" fmla="*/ 1479 w 2908"/>
              <a:gd name="T11" fmla="*/ 2605 h 3576"/>
              <a:gd name="T12" fmla="*/ 939 w 2908"/>
              <a:gd name="T13" fmla="*/ 2646 h 3576"/>
              <a:gd name="T14" fmla="*/ 953 w 2908"/>
              <a:gd name="T15" fmla="*/ 2505 h 3576"/>
              <a:gd name="T16" fmla="*/ 829 w 2908"/>
              <a:gd name="T17" fmla="*/ 2453 h 3576"/>
              <a:gd name="T18" fmla="*/ 451 w 2908"/>
              <a:gd name="T19" fmla="*/ 2589 h 3576"/>
              <a:gd name="T20" fmla="*/ 483 w 2908"/>
              <a:gd name="T21" fmla="*/ 2505 h 3576"/>
              <a:gd name="T22" fmla="*/ 2245 w 2908"/>
              <a:gd name="T23" fmla="*/ 2247 h 3576"/>
              <a:gd name="T24" fmla="*/ 2714 w 2908"/>
              <a:gd name="T25" fmla="*/ 2443 h 3576"/>
              <a:gd name="T26" fmla="*/ 2908 w 2908"/>
              <a:gd name="T27" fmla="*/ 2912 h 3576"/>
              <a:gd name="T28" fmla="*/ 2714 w 2908"/>
              <a:gd name="T29" fmla="*/ 3381 h 3576"/>
              <a:gd name="T30" fmla="*/ 2245 w 2908"/>
              <a:gd name="T31" fmla="*/ 3576 h 3576"/>
              <a:gd name="T32" fmla="*/ 1776 w 2908"/>
              <a:gd name="T33" fmla="*/ 3381 h 3576"/>
              <a:gd name="T34" fmla="*/ 1582 w 2908"/>
              <a:gd name="T35" fmla="*/ 2912 h 3576"/>
              <a:gd name="T36" fmla="*/ 1776 w 2908"/>
              <a:gd name="T37" fmla="*/ 2443 h 3576"/>
              <a:gd name="T38" fmla="*/ 2245 w 2908"/>
              <a:gd name="T39" fmla="*/ 2247 h 3576"/>
              <a:gd name="T40" fmla="*/ 1582 w 2908"/>
              <a:gd name="T41" fmla="*/ 2146 h 3576"/>
              <a:gd name="T42" fmla="*/ 939 w 2908"/>
              <a:gd name="T43" fmla="*/ 2187 h 3576"/>
              <a:gd name="T44" fmla="*/ 953 w 2908"/>
              <a:gd name="T45" fmla="*/ 2046 h 3576"/>
              <a:gd name="T46" fmla="*/ 829 w 2908"/>
              <a:gd name="T47" fmla="*/ 2016 h 3576"/>
              <a:gd name="T48" fmla="*/ 451 w 2908"/>
              <a:gd name="T49" fmla="*/ 2151 h 3576"/>
              <a:gd name="T50" fmla="*/ 483 w 2908"/>
              <a:gd name="T51" fmla="*/ 2068 h 3576"/>
              <a:gd name="T52" fmla="*/ 970 w 2908"/>
              <a:gd name="T53" fmla="*/ 1635 h 3576"/>
              <a:gd name="T54" fmla="*/ 1834 w 2908"/>
              <a:gd name="T55" fmla="*/ 1753 h 3576"/>
              <a:gd name="T56" fmla="*/ 928 w 2908"/>
              <a:gd name="T57" fmla="*/ 1767 h 3576"/>
              <a:gd name="T58" fmla="*/ 970 w 2908"/>
              <a:gd name="T59" fmla="*/ 1635 h 3576"/>
              <a:gd name="T60" fmla="*/ 821 w 2908"/>
              <a:gd name="T61" fmla="*/ 1594 h 3576"/>
              <a:gd name="T62" fmla="*/ 441 w 2908"/>
              <a:gd name="T63" fmla="*/ 1706 h 3576"/>
              <a:gd name="T64" fmla="*/ 497 w 2908"/>
              <a:gd name="T65" fmla="*/ 1636 h 3576"/>
              <a:gd name="T66" fmla="*/ 1785 w 2908"/>
              <a:gd name="T67" fmla="*/ 1175 h 3576"/>
              <a:gd name="T68" fmla="*/ 1827 w 2908"/>
              <a:gd name="T69" fmla="*/ 1307 h 3576"/>
              <a:gd name="T70" fmla="*/ 921 w 2908"/>
              <a:gd name="T71" fmla="*/ 1293 h 3576"/>
              <a:gd name="T72" fmla="*/ 790 w 2908"/>
              <a:gd name="T73" fmla="*/ 1061 h 3576"/>
              <a:gd name="T74" fmla="*/ 633 w 2908"/>
              <a:gd name="T75" fmla="*/ 1351 h 3576"/>
              <a:gd name="T76" fmla="*/ 435 w 2908"/>
              <a:gd name="T77" fmla="*/ 1238 h 3576"/>
              <a:gd name="T78" fmla="*/ 510 w 2908"/>
              <a:gd name="T79" fmla="*/ 1189 h 3576"/>
              <a:gd name="T80" fmla="*/ 563 w 2908"/>
              <a:gd name="T81" fmla="*/ 384 h 3576"/>
              <a:gd name="T82" fmla="*/ 699 w 2908"/>
              <a:gd name="T83" fmla="*/ 636 h 3576"/>
              <a:gd name="T84" fmla="*/ 1631 w 2908"/>
              <a:gd name="T85" fmla="*/ 614 h 3576"/>
              <a:gd name="T86" fmla="*/ 1729 w 2908"/>
              <a:gd name="T87" fmla="*/ 358 h 3576"/>
              <a:gd name="T88" fmla="*/ 2260 w 2908"/>
              <a:gd name="T89" fmla="*/ 451 h 3576"/>
              <a:gd name="T90" fmla="*/ 2175 w 2908"/>
              <a:gd name="T91" fmla="*/ 2098 h 3576"/>
              <a:gd name="T92" fmla="*/ 1450 w 2908"/>
              <a:gd name="T93" fmla="*/ 3095 h 3576"/>
              <a:gd name="T94" fmla="*/ 49 w 2908"/>
              <a:gd name="T95" fmla="*/ 3146 h 3576"/>
              <a:gd name="T96" fmla="*/ 22 w 2908"/>
              <a:gd name="T97" fmla="*/ 468 h 3576"/>
              <a:gd name="T98" fmla="*/ 1148 w 2908"/>
              <a:gd name="T99" fmla="*/ 102 h 3576"/>
              <a:gd name="T100" fmla="*/ 1082 w 2908"/>
              <a:gd name="T101" fmla="*/ 218 h 3576"/>
              <a:gd name="T102" fmla="*/ 1214 w 2908"/>
              <a:gd name="T103" fmla="*/ 218 h 3576"/>
              <a:gd name="T104" fmla="*/ 1148 w 2908"/>
              <a:gd name="T105" fmla="*/ 102 h 3576"/>
              <a:gd name="T106" fmla="*/ 1303 w 2908"/>
              <a:gd name="T107" fmla="*/ 88 h 3576"/>
              <a:gd name="T108" fmla="*/ 1364 w 2908"/>
              <a:gd name="T109" fmla="*/ 245 h 3576"/>
              <a:gd name="T110" fmla="*/ 1607 w 2908"/>
              <a:gd name="T111" fmla="*/ 322 h 3576"/>
              <a:gd name="T112" fmla="*/ 1588 w 2908"/>
              <a:gd name="T113" fmla="*/ 518 h 3576"/>
              <a:gd name="T114" fmla="*/ 730 w 2908"/>
              <a:gd name="T115" fmla="*/ 536 h 3576"/>
              <a:gd name="T116" fmla="*/ 675 w 2908"/>
              <a:gd name="T117" fmla="*/ 348 h 3576"/>
              <a:gd name="T118" fmla="*/ 913 w 2908"/>
              <a:gd name="T119" fmla="*/ 252 h 3576"/>
              <a:gd name="T120" fmla="*/ 980 w 2908"/>
              <a:gd name="T121" fmla="*/ 115 h 35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908" h="3576">
                <a:moveTo>
                  <a:pt x="2607" y="2605"/>
                </a:moveTo>
                <a:lnTo>
                  <a:pt x="2585" y="2607"/>
                </a:lnTo>
                <a:lnTo>
                  <a:pt x="2563" y="2613"/>
                </a:lnTo>
                <a:lnTo>
                  <a:pt x="2543" y="2623"/>
                </a:lnTo>
                <a:lnTo>
                  <a:pt x="2526" y="2640"/>
                </a:lnTo>
                <a:lnTo>
                  <a:pt x="2181" y="3027"/>
                </a:lnTo>
                <a:lnTo>
                  <a:pt x="2003" y="2884"/>
                </a:lnTo>
                <a:lnTo>
                  <a:pt x="1982" y="2871"/>
                </a:lnTo>
                <a:lnTo>
                  <a:pt x="1961" y="2863"/>
                </a:lnTo>
                <a:lnTo>
                  <a:pt x="1939" y="2861"/>
                </a:lnTo>
                <a:lnTo>
                  <a:pt x="1916" y="2863"/>
                </a:lnTo>
                <a:lnTo>
                  <a:pt x="1895" y="2871"/>
                </a:lnTo>
                <a:lnTo>
                  <a:pt x="1875" y="2882"/>
                </a:lnTo>
                <a:lnTo>
                  <a:pt x="1859" y="2899"/>
                </a:lnTo>
                <a:lnTo>
                  <a:pt x="1846" y="2919"/>
                </a:lnTo>
                <a:lnTo>
                  <a:pt x="1840" y="2941"/>
                </a:lnTo>
                <a:lnTo>
                  <a:pt x="1836" y="2963"/>
                </a:lnTo>
                <a:lnTo>
                  <a:pt x="1840" y="2985"/>
                </a:lnTo>
                <a:lnTo>
                  <a:pt x="1846" y="3007"/>
                </a:lnTo>
                <a:lnTo>
                  <a:pt x="1858" y="3026"/>
                </a:lnTo>
                <a:lnTo>
                  <a:pt x="1875" y="3043"/>
                </a:lnTo>
                <a:lnTo>
                  <a:pt x="2130" y="3247"/>
                </a:lnTo>
                <a:lnTo>
                  <a:pt x="2150" y="3260"/>
                </a:lnTo>
                <a:lnTo>
                  <a:pt x="2172" y="3267"/>
                </a:lnTo>
                <a:lnTo>
                  <a:pt x="2193" y="3269"/>
                </a:lnTo>
                <a:lnTo>
                  <a:pt x="2215" y="3267"/>
                </a:lnTo>
                <a:lnTo>
                  <a:pt x="2235" y="3261"/>
                </a:lnTo>
                <a:lnTo>
                  <a:pt x="2254" y="3250"/>
                </a:lnTo>
                <a:lnTo>
                  <a:pt x="2270" y="3236"/>
                </a:lnTo>
                <a:lnTo>
                  <a:pt x="2678" y="2775"/>
                </a:lnTo>
                <a:lnTo>
                  <a:pt x="2691" y="2756"/>
                </a:lnTo>
                <a:lnTo>
                  <a:pt x="2700" y="2735"/>
                </a:lnTo>
                <a:lnTo>
                  <a:pt x="2704" y="2712"/>
                </a:lnTo>
                <a:lnTo>
                  <a:pt x="2702" y="2691"/>
                </a:lnTo>
                <a:lnTo>
                  <a:pt x="2697" y="2669"/>
                </a:lnTo>
                <a:lnTo>
                  <a:pt x="2686" y="2648"/>
                </a:lnTo>
                <a:lnTo>
                  <a:pt x="2670" y="2631"/>
                </a:lnTo>
                <a:lnTo>
                  <a:pt x="2650" y="2618"/>
                </a:lnTo>
                <a:lnTo>
                  <a:pt x="2629" y="2609"/>
                </a:lnTo>
                <a:lnTo>
                  <a:pt x="2607" y="2605"/>
                </a:lnTo>
                <a:close/>
                <a:moveTo>
                  <a:pt x="970" y="2503"/>
                </a:moveTo>
                <a:lnTo>
                  <a:pt x="1428" y="2503"/>
                </a:lnTo>
                <a:lnTo>
                  <a:pt x="1445" y="2505"/>
                </a:lnTo>
                <a:lnTo>
                  <a:pt x="1459" y="2513"/>
                </a:lnTo>
                <a:lnTo>
                  <a:pt x="1469" y="2524"/>
                </a:lnTo>
                <a:lnTo>
                  <a:pt x="1477" y="2538"/>
                </a:lnTo>
                <a:lnTo>
                  <a:pt x="1479" y="2554"/>
                </a:lnTo>
                <a:lnTo>
                  <a:pt x="1479" y="2605"/>
                </a:lnTo>
                <a:lnTo>
                  <a:pt x="1477" y="2621"/>
                </a:lnTo>
                <a:lnTo>
                  <a:pt x="1469" y="2635"/>
                </a:lnTo>
                <a:lnTo>
                  <a:pt x="1459" y="2646"/>
                </a:lnTo>
                <a:lnTo>
                  <a:pt x="1445" y="2654"/>
                </a:lnTo>
                <a:lnTo>
                  <a:pt x="1428" y="2656"/>
                </a:lnTo>
                <a:lnTo>
                  <a:pt x="970" y="2656"/>
                </a:lnTo>
                <a:lnTo>
                  <a:pt x="953" y="2654"/>
                </a:lnTo>
                <a:lnTo>
                  <a:pt x="939" y="2646"/>
                </a:lnTo>
                <a:lnTo>
                  <a:pt x="928" y="2635"/>
                </a:lnTo>
                <a:lnTo>
                  <a:pt x="921" y="2621"/>
                </a:lnTo>
                <a:lnTo>
                  <a:pt x="919" y="2605"/>
                </a:lnTo>
                <a:lnTo>
                  <a:pt x="919" y="2554"/>
                </a:lnTo>
                <a:lnTo>
                  <a:pt x="921" y="2538"/>
                </a:lnTo>
                <a:lnTo>
                  <a:pt x="928" y="2524"/>
                </a:lnTo>
                <a:lnTo>
                  <a:pt x="939" y="2513"/>
                </a:lnTo>
                <a:lnTo>
                  <a:pt x="953" y="2505"/>
                </a:lnTo>
                <a:lnTo>
                  <a:pt x="970" y="2503"/>
                </a:lnTo>
                <a:close/>
                <a:moveTo>
                  <a:pt x="790" y="2388"/>
                </a:moveTo>
                <a:lnTo>
                  <a:pt x="804" y="2392"/>
                </a:lnTo>
                <a:lnTo>
                  <a:pt x="817" y="2400"/>
                </a:lnTo>
                <a:lnTo>
                  <a:pt x="827" y="2411"/>
                </a:lnTo>
                <a:lnTo>
                  <a:pt x="832" y="2425"/>
                </a:lnTo>
                <a:lnTo>
                  <a:pt x="832" y="2439"/>
                </a:lnTo>
                <a:lnTo>
                  <a:pt x="829" y="2453"/>
                </a:lnTo>
                <a:lnTo>
                  <a:pt x="821" y="2466"/>
                </a:lnTo>
                <a:lnTo>
                  <a:pt x="633" y="2678"/>
                </a:lnTo>
                <a:lnTo>
                  <a:pt x="622" y="2686"/>
                </a:lnTo>
                <a:lnTo>
                  <a:pt x="610" y="2692"/>
                </a:lnTo>
                <a:lnTo>
                  <a:pt x="597" y="2694"/>
                </a:lnTo>
                <a:lnTo>
                  <a:pt x="582" y="2691"/>
                </a:lnTo>
                <a:lnTo>
                  <a:pt x="568" y="2683"/>
                </a:lnTo>
                <a:lnTo>
                  <a:pt x="451" y="2589"/>
                </a:lnTo>
                <a:lnTo>
                  <a:pt x="441" y="2578"/>
                </a:lnTo>
                <a:lnTo>
                  <a:pt x="435" y="2565"/>
                </a:lnTo>
                <a:lnTo>
                  <a:pt x="434" y="2551"/>
                </a:lnTo>
                <a:lnTo>
                  <a:pt x="436" y="2537"/>
                </a:lnTo>
                <a:lnTo>
                  <a:pt x="444" y="2523"/>
                </a:lnTo>
                <a:lnTo>
                  <a:pt x="454" y="2513"/>
                </a:lnTo>
                <a:lnTo>
                  <a:pt x="468" y="2508"/>
                </a:lnTo>
                <a:lnTo>
                  <a:pt x="483" y="2505"/>
                </a:lnTo>
                <a:lnTo>
                  <a:pt x="497" y="2509"/>
                </a:lnTo>
                <a:lnTo>
                  <a:pt x="510" y="2516"/>
                </a:lnTo>
                <a:lnTo>
                  <a:pt x="592" y="2582"/>
                </a:lnTo>
                <a:lnTo>
                  <a:pt x="751" y="2404"/>
                </a:lnTo>
                <a:lnTo>
                  <a:pt x="762" y="2394"/>
                </a:lnTo>
                <a:lnTo>
                  <a:pt x="776" y="2389"/>
                </a:lnTo>
                <a:lnTo>
                  <a:pt x="790" y="2388"/>
                </a:lnTo>
                <a:close/>
                <a:moveTo>
                  <a:pt x="2245" y="2247"/>
                </a:moveTo>
                <a:lnTo>
                  <a:pt x="2312" y="2251"/>
                </a:lnTo>
                <a:lnTo>
                  <a:pt x="2378" y="2262"/>
                </a:lnTo>
                <a:lnTo>
                  <a:pt x="2442" y="2278"/>
                </a:lnTo>
                <a:lnTo>
                  <a:pt x="2503" y="2299"/>
                </a:lnTo>
                <a:lnTo>
                  <a:pt x="2561" y="2328"/>
                </a:lnTo>
                <a:lnTo>
                  <a:pt x="2615" y="2361"/>
                </a:lnTo>
                <a:lnTo>
                  <a:pt x="2666" y="2399"/>
                </a:lnTo>
                <a:lnTo>
                  <a:pt x="2714" y="2443"/>
                </a:lnTo>
                <a:lnTo>
                  <a:pt x="2756" y="2489"/>
                </a:lnTo>
                <a:lnTo>
                  <a:pt x="2795" y="2540"/>
                </a:lnTo>
                <a:lnTo>
                  <a:pt x="2828" y="2595"/>
                </a:lnTo>
                <a:lnTo>
                  <a:pt x="2856" y="2654"/>
                </a:lnTo>
                <a:lnTo>
                  <a:pt x="2878" y="2715"/>
                </a:lnTo>
                <a:lnTo>
                  <a:pt x="2895" y="2778"/>
                </a:lnTo>
                <a:lnTo>
                  <a:pt x="2904" y="2843"/>
                </a:lnTo>
                <a:lnTo>
                  <a:pt x="2908" y="2912"/>
                </a:lnTo>
                <a:lnTo>
                  <a:pt x="2904" y="2980"/>
                </a:lnTo>
                <a:lnTo>
                  <a:pt x="2895" y="3046"/>
                </a:lnTo>
                <a:lnTo>
                  <a:pt x="2878" y="3109"/>
                </a:lnTo>
                <a:lnTo>
                  <a:pt x="2856" y="3171"/>
                </a:lnTo>
                <a:lnTo>
                  <a:pt x="2828" y="3228"/>
                </a:lnTo>
                <a:lnTo>
                  <a:pt x="2795" y="3283"/>
                </a:lnTo>
                <a:lnTo>
                  <a:pt x="2756" y="3334"/>
                </a:lnTo>
                <a:lnTo>
                  <a:pt x="2714" y="3381"/>
                </a:lnTo>
                <a:lnTo>
                  <a:pt x="2666" y="3424"/>
                </a:lnTo>
                <a:lnTo>
                  <a:pt x="2615" y="3462"/>
                </a:lnTo>
                <a:lnTo>
                  <a:pt x="2561" y="3496"/>
                </a:lnTo>
                <a:lnTo>
                  <a:pt x="2503" y="3524"/>
                </a:lnTo>
                <a:lnTo>
                  <a:pt x="2442" y="3546"/>
                </a:lnTo>
                <a:lnTo>
                  <a:pt x="2378" y="3563"/>
                </a:lnTo>
                <a:lnTo>
                  <a:pt x="2312" y="3573"/>
                </a:lnTo>
                <a:lnTo>
                  <a:pt x="2245" y="3576"/>
                </a:lnTo>
                <a:lnTo>
                  <a:pt x="2177" y="3573"/>
                </a:lnTo>
                <a:lnTo>
                  <a:pt x="2111" y="3563"/>
                </a:lnTo>
                <a:lnTo>
                  <a:pt x="2047" y="3546"/>
                </a:lnTo>
                <a:lnTo>
                  <a:pt x="1987" y="3524"/>
                </a:lnTo>
                <a:lnTo>
                  <a:pt x="1928" y="3496"/>
                </a:lnTo>
                <a:lnTo>
                  <a:pt x="1874" y="3462"/>
                </a:lnTo>
                <a:lnTo>
                  <a:pt x="1823" y="3424"/>
                </a:lnTo>
                <a:lnTo>
                  <a:pt x="1776" y="3381"/>
                </a:lnTo>
                <a:lnTo>
                  <a:pt x="1733" y="3334"/>
                </a:lnTo>
                <a:lnTo>
                  <a:pt x="1695" y="3283"/>
                </a:lnTo>
                <a:lnTo>
                  <a:pt x="1662" y="3228"/>
                </a:lnTo>
                <a:lnTo>
                  <a:pt x="1634" y="3171"/>
                </a:lnTo>
                <a:lnTo>
                  <a:pt x="1611" y="3109"/>
                </a:lnTo>
                <a:lnTo>
                  <a:pt x="1595" y="3046"/>
                </a:lnTo>
                <a:lnTo>
                  <a:pt x="1585" y="2980"/>
                </a:lnTo>
                <a:lnTo>
                  <a:pt x="1582" y="2912"/>
                </a:lnTo>
                <a:lnTo>
                  <a:pt x="1585" y="2843"/>
                </a:lnTo>
                <a:lnTo>
                  <a:pt x="1595" y="2778"/>
                </a:lnTo>
                <a:lnTo>
                  <a:pt x="1611" y="2715"/>
                </a:lnTo>
                <a:lnTo>
                  <a:pt x="1634" y="2654"/>
                </a:lnTo>
                <a:lnTo>
                  <a:pt x="1662" y="2595"/>
                </a:lnTo>
                <a:lnTo>
                  <a:pt x="1695" y="2540"/>
                </a:lnTo>
                <a:lnTo>
                  <a:pt x="1733" y="2489"/>
                </a:lnTo>
                <a:lnTo>
                  <a:pt x="1776" y="2443"/>
                </a:lnTo>
                <a:lnTo>
                  <a:pt x="1823" y="2399"/>
                </a:lnTo>
                <a:lnTo>
                  <a:pt x="1874" y="2361"/>
                </a:lnTo>
                <a:lnTo>
                  <a:pt x="1928" y="2328"/>
                </a:lnTo>
                <a:lnTo>
                  <a:pt x="1987" y="2299"/>
                </a:lnTo>
                <a:lnTo>
                  <a:pt x="2047" y="2278"/>
                </a:lnTo>
                <a:lnTo>
                  <a:pt x="2111" y="2262"/>
                </a:lnTo>
                <a:lnTo>
                  <a:pt x="2177" y="2251"/>
                </a:lnTo>
                <a:lnTo>
                  <a:pt x="2245" y="2247"/>
                </a:lnTo>
                <a:close/>
                <a:moveTo>
                  <a:pt x="970" y="2044"/>
                </a:moveTo>
                <a:lnTo>
                  <a:pt x="1531" y="2044"/>
                </a:lnTo>
                <a:lnTo>
                  <a:pt x="1546" y="2046"/>
                </a:lnTo>
                <a:lnTo>
                  <a:pt x="1560" y="2053"/>
                </a:lnTo>
                <a:lnTo>
                  <a:pt x="1572" y="2064"/>
                </a:lnTo>
                <a:lnTo>
                  <a:pt x="1579" y="2078"/>
                </a:lnTo>
                <a:lnTo>
                  <a:pt x="1582" y="2095"/>
                </a:lnTo>
                <a:lnTo>
                  <a:pt x="1582" y="2146"/>
                </a:lnTo>
                <a:lnTo>
                  <a:pt x="1579" y="2162"/>
                </a:lnTo>
                <a:lnTo>
                  <a:pt x="1572" y="2176"/>
                </a:lnTo>
                <a:lnTo>
                  <a:pt x="1560" y="2187"/>
                </a:lnTo>
                <a:lnTo>
                  <a:pt x="1546" y="2194"/>
                </a:lnTo>
                <a:lnTo>
                  <a:pt x="1531" y="2197"/>
                </a:lnTo>
                <a:lnTo>
                  <a:pt x="970" y="2197"/>
                </a:lnTo>
                <a:lnTo>
                  <a:pt x="953" y="2194"/>
                </a:lnTo>
                <a:lnTo>
                  <a:pt x="939" y="2187"/>
                </a:lnTo>
                <a:lnTo>
                  <a:pt x="928" y="2176"/>
                </a:lnTo>
                <a:lnTo>
                  <a:pt x="921" y="2162"/>
                </a:lnTo>
                <a:lnTo>
                  <a:pt x="919" y="2146"/>
                </a:lnTo>
                <a:lnTo>
                  <a:pt x="919" y="2095"/>
                </a:lnTo>
                <a:lnTo>
                  <a:pt x="921" y="2078"/>
                </a:lnTo>
                <a:lnTo>
                  <a:pt x="928" y="2064"/>
                </a:lnTo>
                <a:lnTo>
                  <a:pt x="939" y="2053"/>
                </a:lnTo>
                <a:lnTo>
                  <a:pt x="953" y="2046"/>
                </a:lnTo>
                <a:lnTo>
                  <a:pt x="970" y="2044"/>
                </a:lnTo>
                <a:close/>
                <a:moveTo>
                  <a:pt x="790" y="1951"/>
                </a:moveTo>
                <a:lnTo>
                  <a:pt x="804" y="1954"/>
                </a:lnTo>
                <a:lnTo>
                  <a:pt x="817" y="1962"/>
                </a:lnTo>
                <a:lnTo>
                  <a:pt x="827" y="1973"/>
                </a:lnTo>
                <a:lnTo>
                  <a:pt x="832" y="1987"/>
                </a:lnTo>
                <a:lnTo>
                  <a:pt x="832" y="2001"/>
                </a:lnTo>
                <a:lnTo>
                  <a:pt x="829" y="2016"/>
                </a:lnTo>
                <a:lnTo>
                  <a:pt x="821" y="2029"/>
                </a:lnTo>
                <a:lnTo>
                  <a:pt x="633" y="2240"/>
                </a:lnTo>
                <a:lnTo>
                  <a:pt x="622" y="2249"/>
                </a:lnTo>
                <a:lnTo>
                  <a:pt x="610" y="2254"/>
                </a:lnTo>
                <a:lnTo>
                  <a:pt x="597" y="2256"/>
                </a:lnTo>
                <a:lnTo>
                  <a:pt x="582" y="2253"/>
                </a:lnTo>
                <a:lnTo>
                  <a:pt x="568" y="2245"/>
                </a:lnTo>
                <a:lnTo>
                  <a:pt x="451" y="2151"/>
                </a:lnTo>
                <a:lnTo>
                  <a:pt x="441" y="2140"/>
                </a:lnTo>
                <a:lnTo>
                  <a:pt x="435" y="2127"/>
                </a:lnTo>
                <a:lnTo>
                  <a:pt x="434" y="2113"/>
                </a:lnTo>
                <a:lnTo>
                  <a:pt x="436" y="2099"/>
                </a:lnTo>
                <a:lnTo>
                  <a:pt x="444" y="2085"/>
                </a:lnTo>
                <a:lnTo>
                  <a:pt x="454" y="2075"/>
                </a:lnTo>
                <a:lnTo>
                  <a:pt x="468" y="2070"/>
                </a:lnTo>
                <a:lnTo>
                  <a:pt x="483" y="2068"/>
                </a:lnTo>
                <a:lnTo>
                  <a:pt x="497" y="2071"/>
                </a:lnTo>
                <a:lnTo>
                  <a:pt x="510" y="2078"/>
                </a:lnTo>
                <a:lnTo>
                  <a:pt x="592" y="2145"/>
                </a:lnTo>
                <a:lnTo>
                  <a:pt x="751" y="1966"/>
                </a:lnTo>
                <a:lnTo>
                  <a:pt x="762" y="1956"/>
                </a:lnTo>
                <a:lnTo>
                  <a:pt x="776" y="1952"/>
                </a:lnTo>
                <a:lnTo>
                  <a:pt x="790" y="1951"/>
                </a:lnTo>
                <a:close/>
                <a:moveTo>
                  <a:pt x="970" y="1635"/>
                </a:moveTo>
                <a:lnTo>
                  <a:pt x="1785" y="1635"/>
                </a:lnTo>
                <a:lnTo>
                  <a:pt x="1802" y="1637"/>
                </a:lnTo>
                <a:lnTo>
                  <a:pt x="1816" y="1645"/>
                </a:lnTo>
                <a:lnTo>
                  <a:pt x="1827" y="1656"/>
                </a:lnTo>
                <a:lnTo>
                  <a:pt x="1834" y="1670"/>
                </a:lnTo>
                <a:lnTo>
                  <a:pt x="1836" y="1686"/>
                </a:lnTo>
                <a:lnTo>
                  <a:pt x="1836" y="1737"/>
                </a:lnTo>
                <a:lnTo>
                  <a:pt x="1834" y="1753"/>
                </a:lnTo>
                <a:lnTo>
                  <a:pt x="1827" y="1767"/>
                </a:lnTo>
                <a:lnTo>
                  <a:pt x="1816" y="1778"/>
                </a:lnTo>
                <a:lnTo>
                  <a:pt x="1802" y="1786"/>
                </a:lnTo>
                <a:lnTo>
                  <a:pt x="1785" y="1788"/>
                </a:lnTo>
                <a:lnTo>
                  <a:pt x="970" y="1788"/>
                </a:lnTo>
                <a:lnTo>
                  <a:pt x="953" y="1786"/>
                </a:lnTo>
                <a:lnTo>
                  <a:pt x="939" y="1778"/>
                </a:lnTo>
                <a:lnTo>
                  <a:pt x="928" y="1767"/>
                </a:lnTo>
                <a:lnTo>
                  <a:pt x="921" y="1753"/>
                </a:lnTo>
                <a:lnTo>
                  <a:pt x="919" y="1737"/>
                </a:lnTo>
                <a:lnTo>
                  <a:pt x="919" y="1686"/>
                </a:lnTo>
                <a:lnTo>
                  <a:pt x="921" y="1670"/>
                </a:lnTo>
                <a:lnTo>
                  <a:pt x="928" y="1656"/>
                </a:lnTo>
                <a:lnTo>
                  <a:pt x="939" y="1645"/>
                </a:lnTo>
                <a:lnTo>
                  <a:pt x="953" y="1637"/>
                </a:lnTo>
                <a:lnTo>
                  <a:pt x="970" y="1635"/>
                </a:lnTo>
                <a:close/>
                <a:moveTo>
                  <a:pt x="790" y="1516"/>
                </a:moveTo>
                <a:lnTo>
                  <a:pt x="804" y="1519"/>
                </a:lnTo>
                <a:lnTo>
                  <a:pt x="817" y="1528"/>
                </a:lnTo>
                <a:lnTo>
                  <a:pt x="827" y="1539"/>
                </a:lnTo>
                <a:lnTo>
                  <a:pt x="832" y="1553"/>
                </a:lnTo>
                <a:lnTo>
                  <a:pt x="832" y="1567"/>
                </a:lnTo>
                <a:lnTo>
                  <a:pt x="829" y="1581"/>
                </a:lnTo>
                <a:lnTo>
                  <a:pt x="821" y="1594"/>
                </a:lnTo>
                <a:lnTo>
                  <a:pt x="633" y="1805"/>
                </a:lnTo>
                <a:lnTo>
                  <a:pt x="622" y="1814"/>
                </a:lnTo>
                <a:lnTo>
                  <a:pt x="610" y="1819"/>
                </a:lnTo>
                <a:lnTo>
                  <a:pt x="597" y="1822"/>
                </a:lnTo>
                <a:lnTo>
                  <a:pt x="582" y="1818"/>
                </a:lnTo>
                <a:lnTo>
                  <a:pt x="568" y="1811"/>
                </a:lnTo>
                <a:lnTo>
                  <a:pt x="451" y="1716"/>
                </a:lnTo>
                <a:lnTo>
                  <a:pt x="441" y="1706"/>
                </a:lnTo>
                <a:lnTo>
                  <a:pt x="435" y="1693"/>
                </a:lnTo>
                <a:lnTo>
                  <a:pt x="434" y="1679"/>
                </a:lnTo>
                <a:lnTo>
                  <a:pt x="436" y="1663"/>
                </a:lnTo>
                <a:lnTo>
                  <a:pt x="444" y="1650"/>
                </a:lnTo>
                <a:lnTo>
                  <a:pt x="454" y="1641"/>
                </a:lnTo>
                <a:lnTo>
                  <a:pt x="468" y="1635"/>
                </a:lnTo>
                <a:lnTo>
                  <a:pt x="483" y="1633"/>
                </a:lnTo>
                <a:lnTo>
                  <a:pt x="497" y="1636"/>
                </a:lnTo>
                <a:lnTo>
                  <a:pt x="510" y="1644"/>
                </a:lnTo>
                <a:lnTo>
                  <a:pt x="592" y="1710"/>
                </a:lnTo>
                <a:lnTo>
                  <a:pt x="751" y="1531"/>
                </a:lnTo>
                <a:lnTo>
                  <a:pt x="762" y="1521"/>
                </a:lnTo>
                <a:lnTo>
                  <a:pt x="776" y="1517"/>
                </a:lnTo>
                <a:lnTo>
                  <a:pt x="790" y="1516"/>
                </a:lnTo>
                <a:close/>
                <a:moveTo>
                  <a:pt x="970" y="1175"/>
                </a:moveTo>
                <a:lnTo>
                  <a:pt x="1785" y="1175"/>
                </a:lnTo>
                <a:lnTo>
                  <a:pt x="1802" y="1178"/>
                </a:lnTo>
                <a:lnTo>
                  <a:pt x="1816" y="1184"/>
                </a:lnTo>
                <a:lnTo>
                  <a:pt x="1827" y="1196"/>
                </a:lnTo>
                <a:lnTo>
                  <a:pt x="1834" y="1210"/>
                </a:lnTo>
                <a:lnTo>
                  <a:pt x="1836" y="1226"/>
                </a:lnTo>
                <a:lnTo>
                  <a:pt x="1836" y="1278"/>
                </a:lnTo>
                <a:lnTo>
                  <a:pt x="1834" y="1293"/>
                </a:lnTo>
                <a:lnTo>
                  <a:pt x="1827" y="1307"/>
                </a:lnTo>
                <a:lnTo>
                  <a:pt x="1816" y="1319"/>
                </a:lnTo>
                <a:lnTo>
                  <a:pt x="1802" y="1325"/>
                </a:lnTo>
                <a:lnTo>
                  <a:pt x="1785" y="1329"/>
                </a:lnTo>
                <a:lnTo>
                  <a:pt x="970" y="1329"/>
                </a:lnTo>
                <a:lnTo>
                  <a:pt x="953" y="1325"/>
                </a:lnTo>
                <a:lnTo>
                  <a:pt x="939" y="1319"/>
                </a:lnTo>
                <a:lnTo>
                  <a:pt x="928" y="1307"/>
                </a:lnTo>
                <a:lnTo>
                  <a:pt x="921" y="1293"/>
                </a:lnTo>
                <a:lnTo>
                  <a:pt x="919" y="1278"/>
                </a:lnTo>
                <a:lnTo>
                  <a:pt x="919" y="1226"/>
                </a:lnTo>
                <a:lnTo>
                  <a:pt x="921" y="1210"/>
                </a:lnTo>
                <a:lnTo>
                  <a:pt x="928" y="1196"/>
                </a:lnTo>
                <a:lnTo>
                  <a:pt x="939" y="1184"/>
                </a:lnTo>
                <a:lnTo>
                  <a:pt x="953" y="1178"/>
                </a:lnTo>
                <a:lnTo>
                  <a:pt x="970" y="1175"/>
                </a:lnTo>
                <a:close/>
                <a:moveTo>
                  <a:pt x="790" y="1061"/>
                </a:moveTo>
                <a:lnTo>
                  <a:pt x="804" y="1065"/>
                </a:lnTo>
                <a:lnTo>
                  <a:pt x="817" y="1073"/>
                </a:lnTo>
                <a:lnTo>
                  <a:pt x="827" y="1085"/>
                </a:lnTo>
                <a:lnTo>
                  <a:pt x="832" y="1098"/>
                </a:lnTo>
                <a:lnTo>
                  <a:pt x="832" y="1113"/>
                </a:lnTo>
                <a:lnTo>
                  <a:pt x="829" y="1127"/>
                </a:lnTo>
                <a:lnTo>
                  <a:pt x="821" y="1139"/>
                </a:lnTo>
                <a:lnTo>
                  <a:pt x="633" y="1351"/>
                </a:lnTo>
                <a:lnTo>
                  <a:pt x="622" y="1360"/>
                </a:lnTo>
                <a:lnTo>
                  <a:pt x="610" y="1365"/>
                </a:lnTo>
                <a:lnTo>
                  <a:pt x="597" y="1366"/>
                </a:lnTo>
                <a:lnTo>
                  <a:pt x="582" y="1364"/>
                </a:lnTo>
                <a:lnTo>
                  <a:pt x="568" y="1357"/>
                </a:lnTo>
                <a:lnTo>
                  <a:pt x="451" y="1262"/>
                </a:lnTo>
                <a:lnTo>
                  <a:pt x="441" y="1252"/>
                </a:lnTo>
                <a:lnTo>
                  <a:pt x="435" y="1238"/>
                </a:lnTo>
                <a:lnTo>
                  <a:pt x="434" y="1223"/>
                </a:lnTo>
                <a:lnTo>
                  <a:pt x="436" y="1209"/>
                </a:lnTo>
                <a:lnTo>
                  <a:pt x="444" y="1196"/>
                </a:lnTo>
                <a:lnTo>
                  <a:pt x="454" y="1187"/>
                </a:lnTo>
                <a:lnTo>
                  <a:pt x="468" y="1180"/>
                </a:lnTo>
                <a:lnTo>
                  <a:pt x="483" y="1179"/>
                </a:lnTo>
                <a:lnTo>
                  <a:pt x="497" y="1181"/>
                </a:lnTo>
                <a:lnTo>
                  <a:pt x="510" y="1189"/>
                </a:lnTo>
                <a:lnTo>
                  <a:pt x="592" y="1255"/>
                </a:lnTo>
                <a:lnTo>
                  <a:pt x="751" y="1077"/>
                </a:lnTo>
                <a:lnTo>
                  <a:pt x="762" y="1067"/>
                </a:lnTo>
                <a:lnTo>
                  <a:pt x="776" y="1062"/>
                </a:lnTo>
                <a:lnTo>
                  <a:pt x="790" y="1061"/>
                </a:lnTo>
                <a:close/>
                <a:moveTo>
                  <a:pt x="154" y="358"/>
                </a:moveTo>
                <a:lnTo>
                  <a:pt x="567" y="358"/>
                </a:lnTo>
                <a:lnTo>
                  <a:pt x="563" y="384"/>
                </a:lnTo>
                <a:lnTo>
                  <a:pt x="562" y="411"/>
                </a:lnTo>
                <a:lnTo>
                  <a:pt x="565" y="452"/>
                </a:lnTo>
                <a:lnTo>
                  <a:pt x="575" y="491"/>
                </a:lnTo>
                <a:lnTo>
                  <a:pt x="590" y="527"/>
                </a:lnTo>
                <a:lnTo>
                  <a:pt x="610" y="560"/>
                </a:lnTo>
                <a:lnTo>
                  <a:pt x="635" y="589"/>
                </a:lnTo>
                <a:lnTo>
                  <a:pt x="665" y="616"/>
                </a:lnTo>
                <a:lnTo>
                  <a:pt x="699" y="636"/>
                </a:lnTo>
                <a:lnTo>
                  <a:pt x="735" y="651"/>
                </a:lnTo>
                <a:lnTo>
                  <a:pt x="774" y="661"/>
                </a:lnTo>
                <a:lnTo>
                  <a:pt x="815" y="664"/>
                </a:lnTo>
                <a:lnTo>
                  <a:pt x="1481" y="664"/>
                </a:lnTo>
                <a:lnTo>
                  <a:pt x="1522" y="661"/>
                </a:lnTo>
                <a:lnTo>
                  <a:pt x="1561" y="651"/>
                </a:lnTo>
                <a:lnTo>
                  <a:pt x="1597" y="636"/>
                </a:lnTo>
                <a:lnTo>
                  <a:pt x="1631" y="614"/>
                </a:lnTo>
                <a:lnTo>
                  <a:pt x="1660" y="589"/>
                </a:lnTo>
                <a:lnTo>
                  <a:pt x="1686" y="559"/>
                </a:lnTo>
                <a:lnTo>
                  <a:pt x="1706" y="526"/>
                </a:lnTo>
                <a:lnTo>
                  <a:pt x="1722" y="489"/>
                </a:lnTo>
                <a:lnTo>
                  <a:pt x="1731" y="449"/>
                </a:lnTo>
                <a:lnTo>
                  <a:pt x="1735" y="407"/>
                </a:lnTo>
                <a:lnTo>
                  <a:pt x="1733" y="383"/>
                </a:lnTo>
                <a:lnTo>
                  <a:pt x="1729" y="358"/>
                </a:lnTo>
                <a:lnTo>
                  <a:pt x="2041" y="358"/>
                </a:lnTo>
                <a:lnTo>
                  <a:pt x="2084" y="360"/>
                </a:lnTo>
                <a:lnTo>
                  <a:pt x="2123" y="366"/>
                </a:lnTo>
                <a:lnTo>
                  <a:pt x="2158" y="377"/>
                </a:lnTo>
                <a:lnTo>
                  <a:pt x="2190" y="390"/>
                </a:lnTo>
                <a:lnTo>
                  <a:pt x="2217" y="407"/>
                </a:lnTo>
                <a:lnTo>
                  <a:pt x="2241" y="428"/>
                </a:lnTo>
                <a:lnTo>
                  <a:pt x="2260" y="451"/>
                </a:lnTo>
                <a:lnTo>
                  <a:pt x="2276" y="476"/>
                </a:lnTo>
                <a:lnTo>
                  <a:pt x="2286" y="503"/>
                </a:lnTo>
                <a:lnTo>
                  <a:pt x="2294" y="532"/>
                </a:lnTo>
                <a:lnTo>
                  <a:pt x="2296" y="562"/>
                </a:lnTo>
                <a:lnTo>
                  <a:pt x="2296" y="2097"/>
                </a:lnTo>
                <a:lnTo>
                  <a:pt x="2270" y="2096"/>
                </a:lnTo>
                <a:lnTo>
                  <a:pt x="2245" y="2095"/>
                </a:lnTo>
                <a:lnTo>
                  <a:pt x="2175" y="2098"/>
                </a:lnTo>
                <a:lnTo>
                  <a:pt x="2107" y="2107"/>
                </a:lnTo>
                <a:lnTo>
                  <a:pt x="2041" y="2122"/>
                </a:lnTo>
                <a:lnTo>
                  <a:pt x="2041" y="920"/>
                </a:lnTo>
                <a:lnTo>
                  <a:pt x="255" y="920"/>
                </a:lnTo>
                <a:lnTo>
                  <a:pt x="255" y="2963"/>
                </a:lnTo>
                <a:lnTo>
                  <a:pt x="1432" y="2963"/>
                </a:lnTo>
                <a:lnTo>
                  <a:pt x="1438" y="3030"/>
                </a:lnTo>
                <a:lnTo>
                  <a:pt x="1450" y="3095"/>
                </a:lnTo>
                <a:lnTo>
                  <a:pt x="1467" y="3158"/>
                </a:lnTo>
                <a:lnTo>
                  <a:pt x="1489" y="3218"/>
                </a:lnTo>
                <a:lnTo>
                  <a:pt x="204" y="3218"/>
                </a:lnTo>
                <a:lnTo>
                  <a:pt x="168" y="3215"/>
                </a:lnTo>
                <a:lnTo>
                  <a:pt x="133" y="3205"/>
                </a:lnTo>
                <a:lnTo>
                  <a:pt x="102" y="3190"/>
                </a:lnTo>
                <a:lnTo>
                  <a:pt x="72" y="3171"/>
                </a:lnTo>
                <a:lnTo>
                  <a:pt x="49" y="3146"/>
                </a:lnTo>
                <a:lnTo>
                  <a:pt x="28" y="3118"/>
                </a:lnTo>
                <a:lnTo>
                  <a:pt x="13" y="3085"/>
                </a:lnTo>
                <a:lnTo>
                  <a:pt x="3" y="3050"/>
                </a:lnTo>
                <a:lnTo>
                  <a:pt x="0" y="3014"/>
                </a:lnTo>
                <a:lnTo>
                  <a:pt x="0" y="562"/>
                </a:lnTo>
                <a:lnTo>
                  <a:pt x="3" y="529"/>
                </a:lnTo>
                <a:lnTo>
                  <a:pt x="10" y="497"/>
                </a:lnTo>
                <a:lnTo>
                  <a:pt x="22" y="468"/>
                </a:lnTo>
                <a:lnTo>
                  <a:pt x="37" y="441"/>
                </a:lnTo>
                <a:lnTo>
                  <a:pt x="54" y="417"/>
                </a:lnTo>
                <a:lnTo>
                  <a:pt x="72" y="397"/>
                </a:lnTo>
                <a:lnTo>
                  <a:pt x="93" y="380"/>
                </a:lnTo>
                <a:lnTo>
                  <a:pt x="114" y="368"/>
                </a:lnTo>
                <a:lnTo>
                  <a:pt x="134" y="360"/>
                </a:lnTo>
                <a:lnTo>
                  <a:pt x="154" y="358"/>
                </a:lnTo>
                <a:close/>
                <a:moveTo>
                  <a:pt x="1148" y="102"/>
                </a:moveTo>
                <a:lnTo>
                  <a:pt x="1127" y="105"/>
                </a:lnTo>
                <a:lnTo>
                  <a:pt x="1109" y="113"/>
                </a:lnTo>
                <a:lnTo>
                  <a:pt x="1094" y="125"/>
                </a:lnTo>
                <a:lnTo>
                  <a:pt x="1082" y="140"/>
                </a:lnTo>
                <a:lnTo>
                  <a:pt x="1074" y="158"/>
                </a:lnTo>
                <a:lnTo>
                  <a:pt x="1071" y="179"/>
                </a:lnTo>
                <a:lnTo>
                  <a:pt x="1074" y="199"/>
                </a:lnTo>
                <a:lnTo>
                  <a:pt x="1082" y="218"/>
                </a:lnTo>
                <a:lnTo>
                  <a:pt x="1094" y="233"/>
                </a:lnTo>
                <a:lnTo>
                  <a:pt x="1109" y="245"/>
                </a:lnTo>
                <a:lnTo>
                  <a:pt x="1127" y="252"/>
                </a:lnTo>
                <a:lnTo>
                  <a:pt x="1148" y="256"/>
                </a:lnTo>
                <a:lnTo>
                  <a:pt x="1169" y="252"/>
                </a:lnTo>
                <a:lnTo>
                  <a:pt x="1187" y="245"/>
                </a:lnTo>
                <a:lnTo>
                  <a:pt x="1202" y="233"/>
                </a:lnTo>
                <a:lnTo>
                  <a:pt x="1214" y="218"/>
                </a:lnTo>
                <a:lnTo>
                  <a:pt x="1222" y="199"/>
                </a:lnTo>
                <a:lnTo>
                  <a:pt x="1225" y="179"/>
                </a:lnTo>
                <a:lnTo>
                  <a:pt x="1222" y="158"/>
                </a:lnTo>
                <a:lnTo>
                  <a:pt x="1214" y="140"/>
                </a:lnTo>
                <a:lnTo>
                  <a:pt x="1202" y="125"/>
                </a:lnTo>
                <a:lnTo>
                  <a:pt x="1187" y="113"/>
                </a:lnTo>
                <a:lnTo>
                  <a:pt x="1169" y="105"/>
                </a:lnTo>
                <a:lnTo>
                  <a:pt x="1148" y="102"/>
                </a:lnTo>
                <a:close/>
                <a:moveTo>
                  <a:pt x="1146" y="0"/>
                </a:moveTo>
                <a:lnTo>
                  <a:pt x="1150" y="0"/>
                </a:lnTo>
                <a:lnTo>
                  <a:pt x="1182" y="3"/>
                </a:lnTo>
                <a:lnTo>
                  <a:pt x="1212" y="11"/>
                </a:lnTo>
                <a:lnTo>
                  <a:pt x="1239" y="24"/>
                </a:lnTo>
                <a:lnTo>
                  <a:pt x="1264" y="41"/>
                </a:lnTo>
                <a:lnTo>
                  <a:pt x="1285" y="63"/>
                </a:lnTo>
                <a:lnTo>
                  <a:pt x="1303" y="88"/>
                </a:lnTo>
                <a:lnTo>
                  <a:pt x="1316" y="115"/>
                </a:lnTo>
                <a:lnTo>
                  <a:pt x="1323" y="145"/>
                </a:lnTo>
                <a:lnTo>
                  <a:pt x="1327" y="177"/>
                </a:lnTo>
                <a:lnTo>
                  <a:pt x="1327" y="179"/>
                </a:lnTo>
                <a:lnTo>
                  <a:pt x="1329" y="199"/>
                </a:lnTo>
                <a:lnTo>
                  <a:pt x="1337" y="218"/>
                </a:lnTo>
                <a:lnTo>
                  <a:pt x="1349" y="233"/>
                </a:lnTo>
                <a:lnTo>
                  <a:pt x="1364" y="245"/>
                </a:lnTo>
                <a:lnTo>
                  <a:pt x="1382" y="252"/>
                </a:lnTo>
                <a:lnTo>
                  <a:pt x="1402" y="256"/>
                </a:lnTo>
                <a:lnTo>
                  <a:pt x="1481" y="256"/>
                </a:lnTo>
                <a:lnTo>
                  <a:pt x="1512" y="259"/>
                </a:lnTo>
                <a:lnTo>
                  <a:pt x="1540" y="268"/>
                </a:lnTo>
                <a:lnTo>
                  <a:pt x="1566" y="282"/>
                </a:lnTo>
                <a:lnTo>
                  <a:pt x="1588" y="300"/>
                </a:lnTo>
                <a:lnTo>
                  <a:pt x="1607" y="322"/>
                </a:lnTo>
                <a:lnTo>
                  <a:pt x="1621" y="348"/>
                </a:lnTo>
                <a:lnTo>
                  <a:pt x="1630" y="377"/>
                </a:lnTo>
                <a:lnTo>
                  <a:pt x="1633" y="407"/>
                </a:lnTo>
                <a:lnTo>
                  <a:pt x="1633" y="411"/>
                </a:lnTo>
                <a:lnTo>
                  <a:pt x="1630" y="441"/>
                </a:lnTo>
                <a:lnTo>
                  <a:pt x="1621" y="469"/>
                </a:lnTo>
                <a:lnTo>
                  <a:pt x="1607" y="495"/>
                </a:lnTo>
                <a:lnTo>
                  <a:pt x="1588" y="518"/>
                </a:lnTo>
                <a:lnTo>
                  <a:pt x="1566" y="536"/>
                </a:lnTo>
                <a:lnTo>
                  <a:pt x="1540" y="550"/>
                </a:lnTo>
                <a:lnTo>
                  <a:pt x="1512" y="559"/>
                </a:lnTo>
                <a:lnTo>
                  <a:pt x="1481" y="562"/>
                </a:lnTo>
                <a:lnTo>
                  <a:pt x="815" y="562"/>
                </a:lnTo>
                <a:lnTo>
                  <a:pt x="784" y="559"/>
                </a:lnTo>
                <a:lnTo>
                  <a:pt x="756" y="550"/>
                </a:lnTo>
                <a:lnTo>
                  <a:pt x="730" y="536"/>
                </a:lnTo>
                <a:lnTo>
                  <a:pt x="708" y="518"/>
                </a:lnTo>
                <a:lnTo>
                  <a:pt x="689" y="495"/>
                </a:lnTo>
                <a:lnTo>
                  <a:pt x="675" y="469"/>
                </a:lnTo>
                <a:lnTo>
                  <a:pt x="667" y="441"/>
                </a:lnTo>
                <a:lnTo>
                  <a:pt x="663" y="411"/>
                </a:lnTo>
                <a:lnTo>
                  <a:pt x="663" y="407"/>
                </a:lnTo>
                <a:lnTo>
                  <a:pt x="667" y="377"/>
                </a:lnTo>
                <a:lnTo>
                  <a:pt x="675" y="348"/>
                </a:lnTo>
                <a:lnTo>
                  <a:pt x="689" y="322"/>
                </a:lnTo>
                <a:lnTo>
                  <a:pt x="708" y="300"/>
                </a:lnTo>
                <a:lnTo>
                  <a:pt x="730" y="282"/>
                </a:lnTo>
                <a:lnTo>
                  <a:pt x="756" y="268"/>
                </a:lnTo>
                <a:lnTo>
                  <a:pt x="784" y="259"/>
                </a:lnTo>
                <a:lnTo>
                  <a:pt x="815" y="256"/>
                </a:lnTo>
                <a:lnTo>
                  <a:pt x="894" y="256"/>
                </a:lnTo>
                <a:lnTo>
                  <a:pt x="913" y="252"/>
                </a:lnTo>
                <a:lnTo>
                  <a:pt x="932" y="245"/>
                </a:lnTo>
                <a:lnTo>
                  <a:pt x="947" y="233"/>
                </a:lnTo>
                <a:lnTo>
                  <a:pt x="959" y="218"/>
                </a:lnTo>
                <a:lnTo>
                  <a:pt x="966" y="199"/>
                </a:lnTo>
                <a:lnTo>
                  <a:pt x="970" y="179"/>
                </a:lnTo>
                <a:lnTo>
                  <a:pt x="970" y="177"/>
                </a:lnTo>
                <a:lnTo>
                  <a:pt x="973" y="145"/>
                </a:lnTo>
                <a:lnTo>
                  <a:pt x="980" y="115"/>
                </a:lnTo>
                <a:lnTo>
                  <a:pt x="993" y="88"/>
                </a:lnTo>
                <a:lnTo>
                  <a:pt x="1011" y="63"/>
                </a:lnTo>
                <a:lnTo>
                  <a:pt x="1032" y="41"/>
                </a:lnTo>
                <a:lnTo>
                  <a:pt x="1057" y="24"/>
                </a:lnTo>
                <a:lnTo>
                  <a:pt x="1084" y="11"/>
                </a:lnTo>
                <a:lnTo>
                  <a:pt x="1115" y="3"/>
                </a:lnTo>
                <a:lnTo>
                  <a:pt x="1146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5904736"/>
      </p:ext>
    </p:extLst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>
            <a:spLocks/>
          </p:cNvSpPr>
          <p:nvPr/>
        </p:nvSpPr>
        <p:spPr bwMode="auto">
          <a:xfrm>
            <a:off x="3220077" y="5410200"/>
            <a:ext cx="5923923" cy="762000"/>
          </a:xfrm>
          <a:custGeom>
            <a:avLst/>
            <a:gdLst>
              <a:gd name="T0" fmla="*/ 1703 w 1703"/>
              <a:gd name="T1" fmla="*/ 184 h 369"/>
              <a:gd name="T2" fmla="*/ 1508 w 1703"/>
              <a:gd name="T3" fmla="*/ 0 h 369"/>
              <a:gd name="T4" fmla="*/ 1508 w 1703"/>
              <a:gd name="T5" fmla="*/ 0 h 369"/>
              <a:gd name="T6" fmla="*/ 0 w 1703"/>
              <a:gd name="T7" fmla="*/ 0 h 369"/>
              <a:gd name="T8" fmla="*/ 0 w 1703"/>
              <a:gd name="T9" fmla="*/ 369 h 369"/>
              <a:gd name="T10" fmla="*/ 1508 w 1703"/>
              <a:gd name="T11" fmla="*/ 369 h 369"/>
              <a:gd name="T12" fmla="*/ 1508 w 1703"/>
              <a:gd name="T13" fmla="*/ 369 h 369"/>
              <a:gd name="T14" fmla="*/ 1703 w 1703"/>
              <a:gd name="T15" fmla="*/ 184 h 3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703" h="369">
                <a:moveTo>
                  <a:pt x="1703" y="184"/>
                </a:moveTo>
                <a:lnTo>
                  <a:pt x="1508" y="0"/>
                </a:lnTo>
                <a:lnTo>
                  <a:pt x="1508" y="0"/>
                </a:lnTo>
                <a:lnTo>
                  <a:pt x="0" y="0"/>
                </a:lnTo>
                <a:lnTo>
                  <a:pt x="0" y="369"/>
                </a:lnTo>
                <a:lnTo>
                  <a:pt x="1508" y="369"/>
                </a:lnTo>
                <a:lnTo>
                  <a:pt x="1508" y="369"/>
                </a:lnTo>
                <a:lnTo>
                  <a:pt x="1703" y="184"/>
                </a:lnTo>
                <a:close/>
              </a:path>
            </a:pathLst>
          </a:custGeom>
          <a:solidFill>
            <a:srgbClr val="77933C">
              <a:alpha val="12941"/>
            </a:srgb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a-GE" sz="1400" dirty="0"/>
              <a:t>ფულადი და არაფულადი დახმარებების შესაბამის ელექტრონულ სისტემაში განთავსებასთან დაკავშირებულ პროცედურებში მონაწილეობა</a:t>
            </a:r>
            <a:endParaRPr lang="en-US" sz="1400" dirty="0"/>
          </a:p>
        </p:txBody>
      </p:sp>
      <p:sp>
        <p:nvSpPr>
          <p:cNvPr id="11" name="Freeform 7"/>
          <p:cNvSpPr>
            <a:spLocks/>
          </p:cNvSpPr>
          <p:nvPr/>
        </p:nvSpPr>
        <p:spPr bwMode="auto">
          <a:xfrm>
            <a:off x="3200400" y="4724400"/>
            <a:ext cx="5867400" cy="685800"/>
          </a:xfrm>
          <a:custGeom>
            <a:avLst/>
            <a:gdLst>
              <a:gd name="T0" fmla="*/ 1972 w 1972"/>
              <a:gd name="T1" fmla="*/ 185 h 369"/>
              <a:gd name="T2" fmla="*/ 1778 w 1972"/>
              <a:gd name="T3" fmla="*/ 0 h 369"/>
              <a:gd name="T4" fmla="*/ 1778 w 1972"/>
              <a:gd name="T5" fmla="*/ 0 h 369"/>
              <a:gd name="T6" fmla="*/ 0 w 1972"/>
              <a:gd name="T7" fmla="*/ 0 h 369"/>
              <a:gd name="T8" fmla="*/ 0 w 1972"/>
              <a:gd name="T9" fmla="*/ 369 h 369"/>
              <a:gd name="T10" fmla="*/ 1778 w 1972"/>
              <a:gd name="T11" fmla="*/ 369 h 369"/>
              <a:gd name="T12" fmla="*/ 1778 w 1972"/>
              <a:gd name="T13" fmla="*/ 369 h 369"/>
              <a:gd name="T14" fmla="*/ 1972 w 1972"/>
              <a:gd name="T15" fmla="*/ 185 h 3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972" h="369">
                <a:moveTo>
                  <a:pt x="1972" y="185"/>
                </a:moveTo>
                <a:lnTo>
                  <a:pt x="1778" y="0"/>
                </a:lnTo>
                <a:lnTo>
                  <a:pt x="1778" y="0"/>
                </a:lnTo>
                <a:lnTo>
                  <a:pt x="0" y="0"/>
                </a:lnTo>
                <a:lnTo>
                  <a:pt x="0" y="369"/>
                </a:lnTo>
                <a:lnTo>
                  <a:pt x="1778" y="369"/>
                </a:lnTo>
                <a:lnTo>
                  <a:pt x="1778" y="369"/>
                </a:lnTo>
                <a:lnTo>
                  <a:pt x="1972" y="185"/>
                </a:lnTo>
                <a:close/>
              </a:path>
            </a:pathLst>
          </a:custGeom>
          <a:solidFill>
            <a:srgbClr val="77933C">
              <a:alpha val="20000"/>
            </a:srgb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a-GE" sz="1400" dirty="0"/>
              <a:t>სახელმწიფო ზრუნვაში განთავსებული </a:t>
            </a:r>
            <a:r>
              <a:rPr lang="ka-GE" sz="1400" dirty="0" smtClean="0"/>
              <a:t>ბავშვის </a:t>
            </a:r>
          </a:p>
          <a:p>
            <a:pPr lvl="0"/>
            <a:r>
              <a:rPr lang="ka-GE" sz="1400" dirty="0" smtClean="0"/>
              <a:t>მნახველი და </a:t>
            </a:r>
            <a:r>
              <a:rPr lang="ka-GE" sz="1400" dirty="0"/>
              <a:t>გაყვანაზე პასუხისმგებელი </a:t>
            </a:r>
            <a:r>
              <a:rPr lang="ka-GE" sz="1400" dirty="0" smtClean="0"/>
              <a:t>პირის </a:t>
            </a:r>
            <a:r>
              <a:rPr lang="ka-GE" sz="1400" dirty="0"/>
              <a:t>რეგისტრაცია</a:t>
            </a:r>
            <a:endParaRPr lang="en-US" sz="1400" dirty="0"/>
          </a:p>
        </p:txBody>
      </p:sp>
      <p:sp>
        <p:nvSpPr>
          <p:cNvPr id="12" name="Freeform 8"/>
          <p:cNvSpPr>
            <a:spLocks/>
          </p:cNvSpPr>
          <p:nvPr/>
        </p:nvSpPr>
        <p:spPr bwMode="auto">
          <a:xfrm>
            <a:off x="3200400" y="3962400"/>
            <a:ext cx="5867400" cy="762000"/>
          </a:xfrm>
          <a:custGeom>
            <a:avLst/>
            <a:gdLst>
              <a:gd name="T0" fmla="*/ 1513 w 1513"/>
              <a:gd name="T1" fmla="*/ 185 h 372"/>
              <a:gd name="T2" fmla="*/ 1319 w 1513"/>
              <a:gd name="T3" fmla="*/ 0 h 372"/>
              <a:gd name="T4" fmla="*/ 1319 w 1513"/>
              <a:gd name="T5" fmla="*/ 0 h 372"/>
              <a:gd name="T6" fmla="*/ 0 w 1513"/>
              <a:gd name="T7" fmla="*/ 0 h 372"/>
              <a:gd name="T8" fmla="*/ 0 w 1513"/>
              <a:gd name="T9" fmla="*/ 372 h 372"/>
              <a:gd name="T10" fmla="*/ 1319 w 1513"/>
              <a:gd name="T11" fmla="*/ 372 h 372"/>
              <a:gd name="T12" fmla="*/ 1319 w 1513"/>
              <a:gd name="T13" fmla="*/ 369 h 372"/>
              <a:gd name="T14" fmla="*/ 1513 w 1513"/>
              <a:gd name="T15" fmla="*/ 185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513" h="372">
                <a:moveTo>
                  <a:pt x="1513" y="185"/>
                </a:moveTo>
                <a:lnTo>
                  <a:pt x="1319" y="0"/>
                </a:lnTo>
                <a:lnTo>
                  <a:pt x="1319" y="0"/>
                </a:lnTo>
                <a:lnTo>
                  <a:pt x="0" y="0"/>
                </a:lnTo>
                <a:lnTo>
                  <a:pt x="0" y="372"/>
                </a:lnTo>
                <a:lnTo>
                  <a:pt x="1319" y="372"/>
                </a:lnTo>
                <a:lnTo>
                  <a:pt x="1319" y="369"/>
                </a:lnTo>
                <a:lnTo>
                  <a:pt x="1513" y="185"/>
                </a:lnTo>
                <a:close/>
              </a:path>
            </a:pathLst>
          </a:custGeom>
          <a:solidFill>
            <a:srgbClr val="77933C">
              <a:alpha val="25882"/>
            </a:srgb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a-GE" sz="1400" dirty="0"/>
              <a:t>ოჯახური დავების </a:t>
            </a:r>
            <a:r>
              <a:rPr lang="ka-GE" sz="1400" dirty="0" smtClean="0"/>
              <a:t>დროს სასამართლოს გადაწყვეტილების აღსრულება</a:t>
            </a:r>
            <a:endParaRPr lang="en-US" sz="1400" dirty="0"/>
          </a:p>
        </p:txBody>
      </p:sp>
      <p:sp>
        <p:nvSpPr>
          <p:cNvPr id="13" name="Freeform 9"/>
          <p:cNvSpPr>
            <a:spLocks/>
          </p:cNvSpPr>
          <p:nvPr/>
        </p:nvSpPr>
        <p:spPr bwMode="auto">
          <a:xfrm>
            <a:off x="3180434" y="1743908"/>
            <a:ext cx="5811166" cy="685800"/>
          </a:xfrm>
          <a:custGeom>
            <a:avLst/>
            <a:gdLst>
              <a:gd name="T0" fmla="*/ 1726 w 1726"/>
              <a:gd name="T1" fmla="*/ 185 h 370"/>
              <a:gd name="T2" fmla="*/ 1530 w 1726"/>
              <a:gd name="T3" fmla="*/ 0 h 370"/>
              <a:gd name="T4" fmla="*/ 1530 w 1726"/>
              <a:gd name="T5" fmla="*/ 0 h 370"/>
              <a:gd name="T6" fmla="*/ 0 w 1726"/>
              <a:gd name="T7" fmla="*/ 0 h 370"/>
              <a:gd name="T8" fmla="*/ 0 w 1726"/>
              <a:gd name="T9" fmla="*/ 370 h 370"/>
              <a:gd name="T10" fmla="*/ 1530 w 1726"/>
              <a:gd name="T11" fmla="*/ 370 h 370"/>
              <a:gd name="T12" fmla="*/ 1530 w 1726"/>
              <a:gd name="T13" fmla="*/ 370 h 370"/>
              <a:gd name="T14" fmla="*/ 1726 w 1726"/>
              <a:gd name="T15" fmla="*/ 185 h 3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726" h="370">
                <a:moveTo>
                  <a:pt x="1726" y="185"/>
                </a:moveTo>
                <a:lnTo>
                  <a:pt x="1530" y="0"/>
                </a:lnTo>
                <a:lnTo>
                  <a:pt x="1530" y="0"/>
                </a:lnTo>
                <a:lnTo>
                  <a:pt x="0" y="0"/>
                </a:lnTo>
                <a:lnTo>
                  <a:pt x="0" y="370"/>
                </a:lnTo>
                <a:lnTo>
                  <a:pt x="1530" y="370"/>
                </a:lnTo>
                <a:lnTo>
                  <a:pt x="1530" y="370"/>
                </a:lnTo>
                <a:lnTo>
                  <a:pt x="1726" y="185"/>
                </a:lnTo>
                <a:close/>
              </a:path>
            </a:pathLst>
          </a:custGeom>
          <a:solidFill>
            <a:srgbClr val="77933C">
              <a:alpha val="52941"/>
            </a:srgb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a-GE" sz="1400" dirty="0"/>
              <a:t>ძალადობის შემთხვევაში გაიზარდა </a:t>
            </a:r>
            <a:r>
              <a:rPr lang="ka-GE" sz="1400" dirty="0" smtClean="0"/>
              <a:t>სოციალური </a:t>
            </a:r>
            <a:r>
              <a:rPr lang="ka-GE" sz="1400" dirty="0"/>
              <a:t>მუშაკის </a:t>
            </a:r>
            <a:endParaRPr lang="ka-GE" sz="1400" dirty="0" smtClean="0"/>
          </a:p>
          <a:p>
            <a:pPr lvl="0"/>
            <a:r>
              <a:rPr lang="ka-GE" sz="1400" dirty="0" smtClean="0"/>
              <a:t>უფლებები</a:t>
            </a:r>
            <a:endParaRPr lang="en-US" sz="1400" dirty="0"/>
          </a:p>
        </p:txBody>
      </p:sp>
      <p:sp>
        <p:nvSpPr>
          <p:cNvPr id="14" name="Freeform 10"/>
          <p:cNvSpPr>
            <a:spLocks/>
          </p:cNvSpPr>
          <p:nvPr/>
        </p:nvSpPr>
        <p:spPr bwMode="auto">
          <a:xfrm>
            <a:off x="3231555" y="1027923"/>
            <a:ext cx="5607645" cy="724677"/>
          </a:xfrm>
          <a:custGeom>
            <a:avLst/>
            <a:gdLst>
              <a:gd name="T0" fmla="*/ 2053 w 2053"/>
              <a:gd name="T1" fmla="*/ 187 h 371"/>
              <a:gd name="T2" fmla="*/ 1859 w 2053"/>
              <a:gd name="T3" fmla="*/ 2 h 371"/>
              <a:gd name="T4" fmla="*/ 1859 w 2053"/>
              <a:gd name="T5" fmla="*/ 0 h 371"/>
              <a:gd name="T6" fmla="*/ 0 w 2053"/>
              <a:gd name="T7" fmla="*/ 0 h 371"/>
              <a:gd name="T8" fmla="*/ 0 w 2053"/>
              <a:gd name="T9" fmla="*/ 371 h 371"/>
              <a:gd name="T10" fmla="*/ 1859 w 2053"/>
              <a:gd name="T11" fmla="*/ 371 h 371"/>
              <a:gd name="T12" fmla="*/ 1859 w 2053"/>
              <a:gd name="T13" fmla="*/ 371 h 371"/>
              <a:gd name="T14" fmla="*/ 2053 w 2053"/>
              <a:gd name="T15" fmla="*/ 187 h 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053" h="371">
                <a:moveTo>
                  <a:pt x="2053" y="187"/>
                </a:moveTo>
                <a:lnTo>
                  <a:pt x="1859" y="2"/>
                </a:lnTo>
                <a:lnTo>
                  <a:pt x="1859" y="0"/>
                </a:lnTo>
                <a:lnTo>
                  <a:pt x="0" y="0"/>
                </a:lnTo>
                <a:lnTo>
                  <a:pt x="0" y="371"/>
                </a:lnTo>
                <a:lnTo>
                  <a:pt x="1859" y="371"/>
                </a:lnTo>
                <a:lnTo>
                  <a:pt x="1859" y="371"/>
                </a:lnTo>
                <a:lnTo>
                  <a:pt x="2053" y="187"/>
                </a:lnTo>
                <a:close/>
              </a:path>
            </a:pathLst>
          </a:custGeom>
          <a:solidFill>
            <a:srgbClr val="77933C">
              <a:alpha val="61176"/>
            </a:srgb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 dirty="0"/>
          </a:p>
        </p:txBody>
      </p:sp>
      <p:sp>
        <p:nvSpPr>
          <p:cNvPr id="15" name="Freeform 11"/>
          <p:cNvSpPr>
            <a:spLocks/>
          </p:cNvSpPr>
          <p:nvPr/>
        </p:nvSpPr>
        <p:spPr bwMode="auto">
          <a:xfrm>
            <a:off x="3200400" y="2438400"/>
            <a:ext cx="5791200" cy="770694"/>
          </a:xfrm>
          <a:custGeom>
            <a:avLst/>
            <a:gdLst>
              <a:gd name="T0" fmla="*/ 1830 w 1830"/>
              <a:gd name="T1" fmla="*/ 185 h 369"/>
              <a:gd name="T2" fmla="*/ 1636 w 1830"/>
              <a:gd name="T3" fmla="*/ 0 h 369"/>
              <a:gd name="T4" fmla="*/ 1636 w 1830"/>
              <a:gd name="T5" fmla="*/ 0 h 369"/>
              <a:gd name="T6" fmla="*/ 0 w 1830"/>
              <a:gd name="T7" fmla="*/ 0 h 369"/>
              <a:gd name="T8" fmla="*/ 0 w 1830"/>
              <a:gd name="T9" fmla="*/ 369 h 369"/>
              <a:gd name="T10" fmla="*/ 1636 w 1830"/>
              <a:gd name="T11" fmla="*/ 369 h 369"/>
              <a:gd name="T12" fmla="*/ 1636 w 1830"/>
              <a:gd name="T13" fmla="*/ 369 h 369"/>
              <a:gd name="T14" fmla="*/ 1830 w 1830"/>
              <a:gd name="T15" fmla="*/ 185 h 3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830" h="369">
                <a:moveTo>
                  <a:pt x="1830" y="185"/>
                </a:moveTo>
                <a:lnTo>
                  <a:pt x="1636" y="0"/>
                </a:lnTo>
                <a:lnTo>
                  <a:pt x="1636" y="0"/>
                </a:lnTo>
                <a:lnTo>
                  <a:pt x="0" y="0"/>
                </a:lnTo>
                <a:lnTo>
                  <a:pt x="0" y="369"/>
                </a:lnTo>
                <a:lnTo>
                  <a:pt x="1636" y="369"/>
                </a:lnTo>
                <a:lnTo>
                  <a:pt x="1636" y="369"/>
                </a:lnTo>
                <a:lnTo>
                  <a:pt x="1830" y="185"/>
                </a:lnTo>
                <a:close/>
              </a:path>
            </a:pathLst>
          </a:custGeom>
          <a:solidFill>
            <a:srgbClr val="77933C">
              <a:alpha val="43137"/>
            </a:srgb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a-GE" sz="1200" dirty="0" smtClean="0"/>
              <a:t>მხარდამჭერის </a:t>
            </a:r>
            <a:r>
              <a:rPr lang="ka-GE" sz="1200" dirty="0"/>
              <a:t>დანიშვნის </a:t>
            </a:r>
            <a:r>
              <a:rPr lang="ka-GE" sz="1200" dirty="0" smtClean="0"/>
              <a:t>დროს,</a:t>
            </a:r>
            <a:r>
              <a:rPr lang="ka-GE" sz="1200" dirty="0"/>
              <a:t> </a:t>
            </a:r>
            <a:r>
              <a:rPr lang="ka-GE" sz="1200" dirty="0" smtClean="0"/>
              <a:t>ფსიქოსოციალური </a:t>
            </a:r>
            <a:r>
              <a:rPr lang="ka-GE" sz="1200" dirty="0"/>
              <a:t>საჭიროების </a:t>
            </a:r>
            <a:endParaRPr lang="ka-GE" sz="1200" dirty="0" smtClean="0"/>
          </a:p>
          <a:p>
            <a:pPr lvl="0"/>
            <a:r>
              <a:rPr lang="ka-GE" sz="1200" dirty="0" smtClean="0"/>
              <a:t>მქონე </a:t>
            </a:r>
            <a:r>
              <a:rPr lang="ka-GE" sz="1200" dirty="0"/>
              <a:t>პირების </a:t>
            </a:r>
            <a:r>
              <a:rPr lang="ka-GE" sz="1200" dirty="0" smtClean="0"/>
              <a:t>საექსპერტო </a:t>
            </a:r>
            <a:r>
              <a:rPr lang="ka-GE" sz="1200" dirty="0"/>
              <a:t>კვლევაში </a:t>
            </a:r>
            <a:r>
              <a:rPr lang="ka-GE" sz="1200" dirty="0" smtClean="0"/>
              <a:t>მონაწილეობა, სასამართლო </a:t>
            </a:r>
            <a:r>
              <a:rPr lang="ka-GE" sz="1200" dirty="0"/>
              <a:t>პროცესზე პოზიციის </a:t>
            </a:r>
            <a:r>
              <a:rPr lang="ka-GE" sz="1200" dirty="0" smtClean="0"/>
              <a:t>დაფიქსირება </a:t>
            </a:r>
            <a:endParaRPr lang="en-US" sz="1200" dirty="0"/>
          </a:p>
          <a:p>
            <a:pPr lvl="0"/>
            <a:r>
              <a:rPr lang="en-US" sz="1400" b="1" dirty="0" smtClean="0"/>
              <a:t> </a:t>
            </a:r>
            <a:endParaRPr lang="en-US" sz="1400" b="1" dirty="0"/>
          </a:p>
        </p:txBody>
      </p:sp>
      <p:sp>
        <p:nvSpPr>
          <p:cNvPr id="16" name="Freeform 12"/>
          <p:cNvSpPr>
            <a:spLocks/>
          </p:cNvSpPr>
          <p:nvPr/>
        </p:nvSpPr>
        <p:spPr bwMode="auto">
          <a:xfrm>
            <a:off x="3200400" y="3200400"/>
            <a:ext cx="5867400" cy="762000"/>
          </a:xfrm>
          <a:custGeom>
            <a:avLst/>
            <a:gdLst>
              <a:gd name="T0" fmla="*/ 1613 w 1613"/>
              <a:gd name="T1" fmla="*/ 187 h 372"/>
              <a:gd name="T2" fmla="*/ 1418 w 1613"/>
              <a:gd name="T3" fmla="*/ 3 h 372"/>
              <a:gd name="T4" fmla="*/ 1418 w 1613"/>
              <a:gd name="T5" fmla="*/ 0 h 372"/>
              <a:gd name="T6" fmla="*/ 0 w 1613"/>
              <a:gd name="T7" fmla="*/ 0 h 372"/>
              <a:gd name="T8" fmla="*/ 0 w 1613"/>
              <a:gd name="T9" fmla="*/ 372 h 372"/>
              <a:gd name="T10" fmla="*/ 1418 w 1613"/>
              <a:gd name="T11" fmla="*/ 372 h 372"/>
              <a:gd name="T12" fmla="*/ 1418 w 1613"/>
              <a:gd name="T13" fmla="*/ 372 h 372"/>
              <a:gd name="T14" fmla="*/ 1613 w 1613"/>
              <a:gd name="T15" fmla="*/ 187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613" h="372">
                <a:moveTo>
                  <a:pt x="1613" y="187"/>
                </a:moveTo>
                <a:lnTo>
                  <a:pt x="1418" y="3"/>
                </a:lnTo>
                <a:lnTo>
                  <a:pt x="1418" y="0"/>
                </a:lnTo>
                <a:lnTo>
                  <a:pt x="0" y="0"/>
                </a:lnTo>
                <a:lnTo>
                  <a:pt x="0" y="372"/>
                </a:lnTo>
                <a:lnTo>
                  <a:pt x="1418" y="372"/>
                </a:lnTo>
                <a:lnTo>
                  <a:pt x="1418" y="372"/>
                </a:lnTo>
                <a:lnTo>
                  <a:pt x="1613" y="187"/>
                </a:lnTo>
                <a:close/>
              </a:path>
            </a:pathLst>
          </a:custGeom>
          <a:solidFill>
            <a:srgbClr val="77933C">
              <a:alpha val="32941"/>
            </a:srgb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a-GE" sz="1400" dirty="0"/>
              <a:t>საპროცესო წარმომადგენლობის გაწევა შსს </a:t>
            </a:r>
            <a:r>
              <a:rPr lang="ka-GE" sz="1400" dirty="0" smtClean="0"/>
              <a:t>უწყებაში</a:t>
            </a:r>
          </a:p>
          <a:p>
            <a:pPr lvl="0"/>
            <a:r>
              <a:rPr lang="ka-GE" sz="1400" dirty="0" smtClean="0"/>
              <a:t>არასრულწლოვანის </a:t>
            </a:r>
            <a:r>
              <a:rPr lang="ka-GE" sz="1400" dirty="0"/>
              <a:t>დაკითხვის </a:t>
            </a:r>
            <a:r>
              <a:rPr lang="ka-GE" sz="1400" dirty="0" smtClean="0"/>
              <a:t>დროს</a:t>
            </a:r>
            <a:endParaRPr lang="en-US" sz="1400" dirty="0"/>
          </a:p>
        </p:txBody>
      </p:sp>
      <p:sp>
        <p:nvSpPr>
          <p:cNvPr id="17" name="Rectangle 13"/>
          <p:cNvSpPr>
            <a:spLocks noChangeArrowheads="1"/>
          </p:cNvSpPr>
          <p:nvPr/>
        </p:nvSpPr>
        <p:spPr bwMode="auto">
          <a:xfrm>
            <a:off x="2327139" y="3122110"/>
            <a:ext cx="375071" cy="17923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18" name="Freeform 14"/>
          <p:cNvSpPr>
            <a:spLocks/>
          </p:cNvSpPr>
          <p:nvPr/>
        </p:nvSpPr>
        <p:spPr bwMode="auto">
          <a:xfrm>
            <a:off x="2702210" y="1027923"/>
            <a:ext cx="533591" cy="2273418"/>
          </a:xfrm>
          <a:custGeom>
            <a:avLst/>
            <a:gdLst>
              <a:gd name="T0" fmla="*/ 0 w 377"/>
              <a:gd name="T1" fmla="*/ 1203 h 1203"/>
              <a:gd name="T2" fmla="*/ 377 w 377"/>
              <a:gd name="T3" fmla="*/ 369 h 1203"/>
              <a:gd name="T4" fmla="*/ 377 w 377"/>
              <a:gd name="T5" fmla="*/ 0 h 1203"/>
              <a:gd name="T6" fmla="*/ 0 w 377"/>
              <a:gd name="T7" fmla="*/ 1108 h 1203"/>
              <a:gd name="T8" fmla="*/ 0 w 377"/>
              <a:gd name="T9" fmla="*/ 1203 h 12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7" h="1203">
                <a:moveTo>
                  <a:pt x="0" y="1203"/>
                </a:moveTo>
                <a:lnTo>
                  <a:pt x="377" y="369"/>
                </a:lnTo>
                <a:lnTo>
                  <a:pt x="377" y="0"/>
                </a:lnTo>
                <a:lnTo>
                  <a:pt x="0" y="1108"/>
                </a:lnTo>
                <a:lnTo>
                  <a:pt x="0" y="1203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3">
                  <a:lumMod val="50000"/>
                </a:schemeClr>
              </a:gs>
            </a:gsLst>
            <a:lin ang="10800000" scaled="1"/>
          </a:gra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19" name="Rectangle 15"/>
          <p:cNvSpPr>
            <a:spLocks noChangeArrowheads="1"/>
          </p:cNvSpPr>
          <p:nvPr/>
        </p:nvSpPr>
        <p:spPr bwMode="auto">
          <a:xfrm>
            <a:off x="2327139" y="3301341"/>
            <a:ext cx="375071" cy="173572"/>
          </a:xfrm>
          <a:prstGeom prst="rect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20" name="Freeform 16"/>
          <p:cNvSpPr>
            <a:spLocks/>
          </p:cNvSpPr>
          <p:nvPr/>
        </p:nvSpPr>
        <p:spPr bwMode="auto">
          <a:xfrm>
            <a:off x="2702210" y="1733532"/>
            <a:ext cx="529345" cy="1741383"/>
          </a:xfrm>
          <a:custGeom>
            <a:avLst/>
            <a:gdLst>
              <a:gd name="T0" fmla="*/ 0 w 374"/>
              <a:gd name="T1" fmla="*/ 923 h 923"/>
              <a:gd name="T2" fmla="*/ 374 w 374"/>
              <a:gd name="T3" fmla="*/ 369 h 923"/>
              <a:gd name="T4" fmla="*/ 374 w 374"/>
              <a:gd name="T5" fmla="*/ 0 h 923"/>
              <a:gd name="T6" fmla="*/ 0 w 374"/>
              <a:gd name="T7" fmla="*/ 831 h 923"/>
              <a:gd name="T8" fmla="*/ 0 w 374"/>
              <a:gd name="T9" fmla="*/ 923 h 9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4" h="923">
                <a:moveTo>
                  <a:pt x="0" y="923"/>
                </a:moveTo>
                <a:lnTo>
                  <a:pt x="374" y="369"/>
                </a:lnTo>
                <a:lnTo>
                  <a:pt x="374" y="0"/>
                </a:lnTo>
                <a:lnTo>
                  <a:pt x="0" y="831"/>
                </a:lnTo>
                <a:lnTo>
                  <a:pt x="0" y="923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3">
                  <a:lumMod val="75000"/>
                </a:schemeClr>
              </a:gs>
            </a:gsLst>
            <a:lin ang="10800000" scaled="1"/>
          </a:gra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21" name="Rectangle 17"/>
          <p:cNvSpPr>
            <a:spLocks noChangeArrowheads="1"/>
          </p:cNvSpPr>
          <p:nvPr/>
        </p:nvSpPr>
        <p:spPr bwMode="auto">
          <a:xfrm>
            <a:off x="2327139" y="3474915"/>
            <a:ext cx="375071" cy="179233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22" name="Freeform 18"/>
          <p:cNvSpPr>
            <a:spLocks/>
          </p:cNvSpPr>
          <p:nvPr/>
        </p:nvSpPr>
        <p:spPr bwMode="auto">
          <a:xfrm>
            <a:off x="2702210" y="2429708"/>
            <a:ext cx="529345" cy="1224439"/>
          </a:xfrm>
          <a:custGeom>
            <a:avLst/>
            <a:gdLst>
              <a:gd name="T0" fmla="*/ 0 w 374"/>
              <a:gd name="T1" fmla="*/ 649 h 649"/>
              <a:gd name="T2" fmla="*/ 374 w 374"/>
              <a:gd name="T3" fmla="*/ 369 h 649"/>
              <a:gd name="T4" fmla="*/ 374 w 374"/>
              <a:gd name="T5" fmla="*/ 0 h 649"/>
              <a:gd name="T6" fmla="*/ 0 w 374"/>
              <a:gd name="T7" fmla="*/ 554 h 649"/>
              <a:gd name="T8" fmla="*/ 0 w 374"/>
              <a:gd name="T9" fmla="*/ 649 h 6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4" h="649">
                <a:moveTo>
                  <a:pt x="0" y="649"/>
                </a:moveTo>
                <a:lnTo>
                  <a:pt x="374" y="369"/>
                </a:lnTo>
                <a:lnTo>
                  <a:pt x="374" y="0"/>
                </a:lnTo>
                <a:lnTo>
                  <a:pt x="0" y="554"/>
                </a:lnTo>
                <a:lnTo>
                  <a:pt x="0" y="649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100000">
                <a:schemeClr val="accent3"/>
              </a:gs>
            </a:gsLst>
            <a:lin ang="10800000" scaled="1"/>
          </a:gra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23" name="Rectangle 19"/>
          <p:cNvSpPr>
            <a:spLocks noChangeArrowheads="1"/>
          </p:cNvSpPr>
          <p:nvPr/>
        </p:nvSpPr>
        <p:spPr bwMode="auto">
          <a:xfrm>
            <a:off x="2327139" y="3654145"/>
            <a:ext cx="375071" cy="173572"/>
          </a:xfrm>
          <a:prstGeom prst="rect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24" name="Freeform 20"/>
          <p:cNvSpPr>
            <a:spLocks/>
          </p:cNvSpPr>
          <p:nvPr/>
        </p:nvSpPr>
        <p:spPr bwMode="auto">
          <a:xfrm>
            <a:off x="2702210" y="3125883"/>
            <a:ext cx="529345" cy="701835"/>
          </a:xfrm>
          <a:custGeom>
            <a:avLst/>
            <a:gdLst>
              <a:gd name="T0" fmla="*/ 0 w 374"/>
              <a:gd name="T1" fmla="*/ 372 h 372"/>
              <a:gd name="T2" fmla="*/ 374 w 374"/>
              <a:gd name="T3" fmla="*/ 372 h 372"/>
              <a:gd name="T4" fmla="*/ 374 w 374"/>
              <a:gd name="T5" fmla="*/ 0 h 372"/>
              <a:gd name="T6" fmla="*/ 0 w 374"/>
              <a:gd name="T7" fmla="*/ 280 h 372"/>
              <a:gd name="T8" fmla="*/ 0 w 374"/>
              <a:gd name="T9" fmla="*/ 372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4" h="372">
                <a:moveTo>
                  <a:pt x="0" y="372"/>
                </a:moveTo>
                <a:lnTo>
                  <a:pt x="374" y="372"/>
                </a:lnTo>
                <a:lnTo>
                  <a:pt x="374" y="0"/>
                </a:lnTo>
                <a:lnTo>
                  <a:pt x="0" y="280"/>
                </a:lnTo>
                <a:lnTo>
                  <a:pt x="0" y="372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3">
                  <a:lumMod val="75000"/>
                </a:schemeClr>
              </a:gs>
            </a:gsLst>
            <a:lin ang="10800000" scaled="1"/>
          </a:gra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25" name="Rectangle 21"/>
          <p:cNvSpPr>
            <a:spLocks noChangeArrowheads="1"/>
          </p:cNvSpPr>
          <p:nvPr/>
        </p:nvSpPr>
        <p:spPr bwMode="auto">
          <a:xfrm>
            <a:off x="2327139" y="3827717"/>
            <a:ext cx="375071" cy="17923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26" name="Freeform 22"/>
          <p:cNvSpPr>
            <a:spLocks/>
          </p:cNvSpPr>
          <p:nvPr/>
        </p:nvSpPr>
        <p:spPr bwMode="auto">
          <a:xfrm>
            <a:off x="2702210" y="3829867"/>
            <a:ext cx="533591" cy="708854"/>
          </a:xfrm>
          <a:custGeom>
            <a:avLst/>
            <a:gdLst>
              <a:gd name="T0" fmla="*/ 0 w 377"/>
              <a:gd name="T1" fmla="*/ 95 h 372"/>
              <a:gd name="T2" fmla="*/ 377 w 377"/>
              <a:gd name="T3" fmla="*/ 372 h 372"/>
              <a:gd name="T4" fmla="*/ 377 w 377"/>
              <a:gd name="T5" fmla="*/ 0 h 372"/>
              <a:gd name="T6" fmla="*/ 0 w 377"/>
              <a:gd name="T7" fmla="*/ 0 h 372"/>
              <a:gd name="T8" fmla="*/ 0 w 377"/>
              <a:gd name="T9" fmla="*/ 95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7" h="372">
                <a:moveTo>
                  <a:pt x="0" y="95"/>
                </a:moveTo>
                <a:lnTo>
                  <a:pt x="377" y="372"/>
                </a:lnTo>
                <a:lnTo>
                  <a:pt x="377" y="0"/>
                </a:lnTo>
                <a:lnTo>
                  <a:pt x="0" y="0"/>
                </a:lnTo>
                <a:lnTo>
                  <a:pt x="0" y="95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0800000" scaled="1"/>
          </a:gra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27" name="Rectangle 23"/>
          <p:cNvSpPr>
            <a:spLocks noChangeArrowheads="1"/>
          </p:cNvSpPr>
          <p:nvPr/>
        </p:nvSpPr>
        <p:spPr bwMode="auto">
          <a:xfrm>
            <a:off x="2327139" y="4006950"/>
            <a:ext cx="375071" cy="173572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28" name="Freeform 24"/>
          <p:cNvSpPr>
            <a:spLocks/>
          </p:cNvSpPr>
          <p:nvPr/>
        </p:nvSpPr>
        <p:spPr bwMode="auto">
          <a:xfrm>
            <a:off x="2702210" y="4000360"/>
            <a:ext cx="529345" cy="1243276"/>
          </a:xfrm>
          <a:custGeom>
            <a:avLst/>
            <a:gdLst>
              <a:gd name="T0" fmla="*/ 0 w 374"/>
              <a:gd name="T1" fmla="*/ 92 h 646"/>
              <a:gd name="T2" fmla="*/ 374 w 374"/>
              <a:gd name="T3" fmla="*/ 646 h 646"/>
              <a:gd name="T4" fmla="*/ 374 w 374"/>
              <a:gd name="T5" fmla="*/ 277 h 646"/>
              <a:gd name="T6" fmla="*/ 0 w 374"/>
              <a:gd name="T7" fmla="*/ 0 h 646"/>
              <a:gd name="T8" fmla="*/ 0 w 374"/>
              <a:gd name="T9" fmla="*/ 92 h 6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4" h="646">
                <a:moveTo>
                  <a:pt x="0" y="92"/>
                </a:moveTo>
                <a:lnTo>
                  <a:pt x="374" y="646"/>
                </a:lnTo>
                <a:lnTo>
                  <a:pt x="374" y="277"/>
                </a:lnTo>
                <a:lnTo>
                  <a:pt x="0" y="0"/>
                </a:lnTo>
                <a:lnTo>
                  <a:pt x="0" y="92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100000">
                <a:schemeClr val="accent3"/>
              </a:gs>
            </a:gsLst>
            <a:lin ang="10800000" scaled="1"/>
          </a:gra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29" name="Rectangle 25"/>
          <p:cNvSpPr>
            <a:spLocks noChangeArrowheads="1"/>
          </p:cNvSpPr>
          <p:nvPr/>
        </p:nvSpPr>
        <p:spPr bwMode="auto">
          <a:xfrm>
            <a:off x="2327139" y="4180523"/>
            <a:ext cx="375071" cy="179233"/>
          </a:xfrm>
          <a:prstGeom prst="rect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30" name="Freeform 26"/>
          <p:cNvSpPr>
            <a:spLocks/>
          </p:cNvSpPr>
          <p:nvPr/>
        </p:nvSpPr>
        <p:spPr bwMode="auto">
          <a:xfrm>
            <a:off x="2702210" y="4180522"/>
            <a:ext cx="529345" cy="1747042"/>
          </a:xfrm>
          <a:custGeom>
            <a:avLst/>
            <a:gdLst>
              <a:gd name="T0" fmla="*/ 0 w 374"/>
              <a:gd name="T1" fmla="*/ 95 h 926"/>
              <a:gd name="T2" fmla="*/ 374 w 374"/>
              <a:gd name="T3" fmla="*/ 926 h 926"/>
              <a:gd name="T4" fmla="*/ 374 w 374"/>
              <a:gd name="T5" fmla="*/ 557 h 926"/>
              <a:gd name="T6" fmla="*/ 0 w 374"/>
              <a:gd name="T7" fmla="*/ 0 h 926"/>
              <a:gd name="T8" fmla="*/ 0 w 374"/>
              <a:gd name="T9" fmla="*/ 95 h 9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4" h="926">
                <a:moveTo>
                  <a:pt x="0" y="95"/>
                </a:moveTo>
                <a:lnTo>
                  <a:pt x="374" y="926"/>
                </a:lnTo>
                <a:lnTo>
                  <a:pt x="374" y="557"/>
                </a:lnTo>
                <a:lnTo>
                  <a:pt x="0" y="0"/>
                </a:lnTo>
                <a:lnTo>
                  <a:pt x="0" y="95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3">
                  <a:lumMod val="75000"/>
                </a:schemeClr>
              </a:gs>
            </a:gsLst>
            <a:lin ang="10800000" scaled="1"/>
          </a:gra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 Light" charset="0"/>
              <a:ea typeface="Calibri Light" charset="0"/>
              <a:cs typeface="Calibri Light" charset="0"/>
            </a:endParaRPr>
          </a:p>
        </p:txBody>
      </p:sp>
      <p:cxnSp>
        <p:nvCxnSpPr>
          <p:cNvPr id="106" name="Straight Connector 105"/>
          <p:cNvCxnSpPr>
            <a:stCxn id="14" idx="4"/>
            <a:endCxn id="13" idx="1"/>
          </p:cNvCxnSpPr>
          <p:nvPr/>
        </p:nvCxnSpPr>
        <p:spPr>
          <a:xfrm flipV="1">
            <a:off x="3231555" y="1743908"/>
            <a:ext cx="5100144" cy="8692"/>
          </a:xfrm>
          <a:prstGeom prst="line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>
            <a:endCxn id="10" idx="1"/>
          </p:cNvCxnSpPr>
          <p:nvPr/>
        </p:nvCxnSpPr>
        <p:spPr>
          <a:xfrm flipV="1">
            <a:off x="3505200" y="5410200"/>
            <a:ext cx="4960488" cy="3046"/>
          </a:xfrm>
          <a:prstGeom prst="line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>
            <a:endCxn id="12" idx="1"/>
          </p:cNvCxnSpPr>
          <p:nvPr/>
        </p:nvCxnSpPr>
        <p:spPr>
          <a:xfrm flipV="1">
            <a:off x="3276600" y="3962400"/>
            <a:ext cx="5038870" cy="3046"/>
          </a:xfrm>
          <a:prstGeom prst="line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3231555" y="4527150"/>
            <a:ext cx="5170493" cy="3045"/>
          </a:xfrm>
          <a:prstGeom prst="line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flipV="1">
            <a:off x="3276600" y="5410200"/>
            <a:ext cx="5202797" cy="2"/>
          </a:xfrm>
          <a:prstGeom prst="line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>
            <a:stCxn id="10" idx="4"/>
            <a:endCxn id="10" idx="5"/>
          </p:cNvCxnSpPr>
          <p:nvPr/>
        </p:nvCxnSpPr>
        <p:spPr>
          <a:xfrm>
            <a:off x="3220077" y="6172200"/>
            <a:ext cx="5245611" cy="0"/>
          </a:xfrm>
          <a:prstGeom prst="line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152400" y="3148095"/>
            <a:ext cx="2133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400" b="1" dirty="0" smtClean="0">
                <a:solidFill>
                  <a:schemeClr val="accent5">
                    <a:lumMod val="50000"/>
                  </a:schemeClr>
                </a:solidFill>
                <a:latin typeface="Calibri Light" charset="0"/>
                <a:ea typeface="Calibri Light" charset="0"/>
                <a:cs typeface="Calibri Light" charset="0"/>
              </a:rPr>
              <a:t>სოციალური მუშაკის ფუნქცია</a:t>
            </a:r>
            <a:endParaRPr lang="en-US" sz="2400" b="1" dirty="0">
              <a:solidFill>
                <a:schemeClr val="accent5">
                  <a:lumMod val="50000"/>
                </a:schemeClr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  <p:pic>
        <p:nvPicPr>
          <p:cNvPr id="104" name="Picture 10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990" b="4312"/>
          <a:stretch/>
        </p:blipFill>
        <p:spPr>
          <a:xfrm>
            <a:off x="76200" y="32955"/>
            <a:ext cx="673708" cy="756791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200400" y="1219200"/>
            <a:ext cx="48768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ka-GE" sz="1400" dirty="0" smtClean="0"/>
              <a:t>ბავშვთა </a:t>
            </a:r>
            <a:r>
              <a:rPr lang="ka-GE" sz="1400" dirty="0"/>
              <a:t>და ოჯახში ძალადობის </a:t>
            </a:r>
            <a:r>
              <a:rPr lang="ka-GE" sz="1400" dirty="0" smtClean="0"/>
              <a:t>   შემთხვევები</a:t>
            </a:r>
            <a:endParaRPr lang="en-US" sz="1400" dirty="0"/>
          </a:p>
        </p:txBody>
      </p:sp>
      <p:cxnSp>
        <p:nvCxnSpPr>
          <p:cNvPr id="36" name="Straight Connector 35"/>
          <p:cNvCxnSpPr/>
          <p:nvPr/>
        </p:nvCxnSpPr>
        <p:spPr>
          <a:xfrm>
            <a:off x="3276600" y="3200400"/>
            <a:ext cx="5101070" cy="5648"/>
          </a:xfrm>
          <a:prstGeom prst="line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3276600" y="2438400"/>
            <a:ext cx="5101070" cy="0"/>
          </a:xfrm>
          <a:prstGeom prst="line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4615071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72" y="46249"/>
            <a:ext cx="8534400" cy="563562"/>
          </a:xfrm>
        </p:spPr>
        <p:txBody>
          <a:bodyPr>
            <a:noAutofit/>
          </a:bodyPr>
          <a:lstStyle/>
          <a:p>
            <a:r>
              <a:rPr lang="ka-GE" sz="2000" dirty="0" smtClean="0">
                <a:solidFill>
                  <a:schemeClr val="tx2">
                    <a:lumMod val="75000"/>
                  </a:schemeClr>
                </a:solidFill>
              </a:rPr>
              <a:t>წარსული და არსებული გამოწვევები და მათზე რეაგირება</a:t>
            </a:r>
            <a:endParaRPr lang="en-US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990" b="4312"/>
          <a:stretch/>
        </p:blipFill>
        <p:spPr>
          <a:xfrm>
            <a:off x="46266" y="10689"/>
            <a:ext cx="623433" cy="700315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566286" y="1484677"/>
            <a:ext cx="3472314" cy="1877437"/>
          </a:xfrm>
          <a:prstGeom prst="rect">
            <a:avLst/>
          </a:prstGeom>
          <a:solidFill>
            <a:srgbClr val="D7E4BD">
              <a:alpha val="63922"/>
            </a:srgb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ka-GE" sz="14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400" dirty="0" smtClean="0"/>
              <a:t>სერვისების </a:t>
            </a:r>
            <a:r>
              <a:rPr lang="ka-GE" sz="1400" dirty="0"/>
              <a:t>და ბიუჯეტის </a:t>
            </a:r>
            <a:r>
              <a:rPr lang="ka-GE" sz="1400" dirty="0" smtClean="0"/>
              <a:t>დეფიციტი</a:t>
            </a:r>
            <a:endParaRPr lang="ka-GE" sz="1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400" dirty="0" smtClean="0"/>
              <a:t>დიდი </a:t>
            </a:r>
            <a:r>
              <a:rPr lang="ka-GE" sz="1400" dirty="0"/>
              <a:t>ზომის ბავშვთა </a:t>
            </a:r>
            <a:r>
              <a:rPr lang="ka-GE" sz="1400" dirty="0" smtClean="0"/>
              <a:t>სახლები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400" dirty="0" smtClean="0"/>
              <a:t>შემთხვევების </a:t>
            </a:r>
            <a:r>
              <a:rPr lang="ka-GE" sz="1400" dirty="0"/>
              <a:t>დაბალი </a:t>
            </a:r>
            <a:r>
              <a:rPr lang="ka-GE" sz="1400" dirty="0" smtClean="0"/>
              <a:t>გამოვლენა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400" dirty="0" smtClean="0"/>
              <a:t>არასაკმარისი </a:t>
            </a:r>
            <a:r>
              <a:rPr lang="ka-GE" sz="1400" dirty="0"/>
              <a:t>ადამიანური </a:t>
            </a:r>
            <a:r>
              <a:rPr lang="ka-GE" sz="1400" dirty="0" smtClean="0"/>
              <a:t>რესურსები</a:t>
            </a:r>
            <a:endParaRPr lang="ka-GE" sz="1400" dirty="0"/>
          </a:p>
          <a:p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1148614" y="765878"/>
            <a:ext cx="2307657" cy="851237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dirty="0">
                <a:solidFill>
                  <a:schemeClr val="tx2">
                    <a:lumMod val="75000"/>
                  </a:schemeClr>
                </a:solidFill>
              </a:rPr>
              <a:t>წარსული გამოწვევები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762568" y="1392343"/>
            <a:ext cx="4282040" cy="2062103"/>
          </a:xfrm>
          <a:prstGeom prst="rect">
            <a:avLst/>
          </a:prstGeom>
          <a:solidFill>
            <a:srgbClr val="D7E4BD">
              <a:alpha val="63922"/>
            </a:srgb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ka-GE" sz="16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a-GE" sz="1400" dirty="0" smtClean="0"/>
              <a:t> გაიზარდა სერვისების მოცულობა და ბიუჯეტი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a-GE" sz="1400" dirty="0" smtClean="0"/>
              <a:t>გაძლიერდა დეინსტიტუციონალიზაციის პროცესი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a-GE" sz="1400" dirty="0"/>
              <a:t> </a:t>
            </a:r>
            <a:r>
              <a:rPr lang="ka-GE" sz="1400" dirty="0" smtClean="0"/>
              <a:t>გაიზარდა ბავშვთა მიმართ ძალადობის შემთხვევების გამოვლენის საშუალებები  და მოსახლეობის ცნობიერება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a-GE" sz="1400" dirty="0" smtClean="0"/>
              <a:t>გაიზარდა სოციალური მუშაკების რაოდენობა</a:t>
            </a:r>
            <a:endParaRPr lang="en-US" sz="1400" dirty="0"/>
          </a:p>
        </p:txBody>
      </p:sp>
      <p:sp>
        <p:nvSpPr>
          <p:cNvPr id="26" name="TextBox 25"/>
          <p:cNvSpPr txBox="1"/>
          <p:nvPr/>
        </p:nvSpPr>
        <p:spPr>
          <a:xfrm>
            <a:off x="357983" y="4538654"/>
            <a:ext cx="3581400" cy="2031325"/>
          </a:xfrm>
          <a:prstGeom prst="rect">
            <a:avLst/>
          </a:prstGeom>
          <a:solidFill>
            <a:schemeClr val="accent3">
              <a:lumMod val="40000"/>
              <a:lumOff val="60000"/>
              <a:alpha val="63922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ka-GE" sz="14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400" dirty="0"/>
              <a:t>სიციალური სამუშაოს დიდი მოცულობის სრულყოფილად </a:t>
            </a:r>
            <a:r>
              <a:rPr lang="ka-GE" sz="1400" dirty="0" smtClean="0"/>
              <a:t>შესრულებისთვის სტრუქტურა არ არის ოპტიმალური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400" dirty="0" smtClean="0"/>
              <a:t>ბავშვის უფლებების დარღვევის მიზეზების </a:t>
            </a:r>
            <a:r>
              <a:rPr lang="ka-GE" sz="1400" dirty="0"/>
              <a:t>შეცვლილი</a:t>
            </a:r>
            <a:r>
              <a:rPr lang="ka-GE" sz="1400" dirty="0" smtClean="0"/>
              <a:t> სურათი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400" dirty="0"/>
              <a:t> </a:t>
            </a:r>
            <a:r>
              <a:rPr lang="ka-GE" sz="1400" dirty="0" smtClean="0"/>
              <a:t>არასაკმარისი ადამიანური რესურსი და მხარდამჭერი სერვისები</a:t>
            </a:r>
            <a:endParaRPr lang="en-US" sz="1400" dirty="0"/>
          </a:p>
        </p:txBody>
      </p:sp>
      <p:sp>
        <p:nvSpPr>
          <p:cNvPr id="28" name="TextBox 27"/>
          <p:cNvSpPr txBox="1"/>
          <p:nvPr/>
        </p:nvSpPr>
        <p:spPr>
          <a:xfrm>
            <a:off x="4644886" y="4292433"/>
            <a:ext cx="4399722" cy="2523768"/>
          </a:xfrm>
          <a:prstGeom prst="rect">
            <a:avLst/>
          </a:prstGeom>
          <a:solidFill>
            <a:schemeClr val="accent3">
              <a:lumMod val="40000"/>
              <a:lumOff val="60000"/>
              <a:alpha val="63922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endParaRPr lang="ka-GE" sz="13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a-GE" sz="1300" dirty="0" smtClean="0"/>
              <a:t>სააგენტოში დაიგეგმა შიდა რეორგანიზაცია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a-GE" sz="1300" dirty="0"/>
              <a:t> </a:t>
            </a:r>
            <a:r>
              <a:rPr lang="ka-GE" sz="1300" dirty="0" smtClean="0"/>
              <a:t>სოციალური სამუშაო გადანაწილდება  შესაბამის უწყებებზე (თვითმმართველობა; განათლების </a:t>
            </a:r>
            <a:r>
              <a:rPr lang="ka-GE" sz="1300" dirty="0" smtClean="0"/>
              <a:t>სისტემა  </a:t>
            </a:r>
            <a:r>
              <a:rPr lang="ka-GE" sz="1300" dirty="0" smtClean="0"/>
              <a:t>და სხვა)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a-GE" sz="1300" dirty="0" smtClean="0"/>
              <a:t>შემუშავებულია </a:t>
            </a:r>
            <a:r>
              <a:rPr lang="ka-GE" sz="1300" dirty="0"/>
              <a:t>სამოქმედო გეგმა, რომელიც  სოციალურ სამუშაოს უფრო ეფექტიანს </a:t>
            </a:r>
            <a:r>
              <a:rPr lang="ka-GE" sz="1300" dirty="0" smtClean="0"/>
              <a:t>გახდის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a-GE" sz="1300" dirty="0" smtClean="0"/>
              <a:t>დაგეგმილია </a:t>
            </a:r>
            <a:r>
              <a:rPr lang="ka-GE" sz="1300" dirty="0"/>
              <a:t>სოციალური მუშაკების რაოდენობის </a:t>
            </a:r>
            <a:r>
              <a:rPr lang="ka-GE" sz="1300" dirty="0" smtClean="0"/>
              <a:t>ცვლილება, </a:t>
            </a:r>
            <a:r>
              <a:rPr lang="ka-GE" sz="1300" dirty="0"/>
              <a:t>სოციალური სამუშაოს მოცულობის შესაბამისად.</a:t>
            </a:r>
          </a:p>
          <a:p>
            <a:endParaRPr lang="ka-GE" sz="14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ka-GE" sz="1400" dirty="0" smtClean="0"/>
          </a:p>
        </p:txBody>
      </p:sp>
      <p:sp>
        <p:nvSpPr>
          <p:cNvPr id="30" name="Oval 29"/>
          <p:cNvSpPr/>
          <p:nvPr/>
        </p:nvSpPr>
        <p:spPr>
          <a:xfrm>
            <a:off x="5749759" y="746564"/>
            <a:ext cx="2307657" cy="851237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dirty="0" smtClean="0">
                <a:solidFill>
                  <a:schemeClr val="tx2">
                    <a:lumMod val="75000"/>
                  </a:schemeClr>
                </a:solidFill>
              </a:rPr>
              <a:t>რეაგირება</a:t>
            </a:r>
            <a:endParaRPr lang="ka-GE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1066800" y="3847294"/>
            <a:ext cx="2307657" cy="851237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dirty="0" smtClean="0">
                <a:solidFill>
                  <a:schemeClr val="tx2">
                    <a:lumMod val="75000"/>
                  </a:schemeClr>
                </a:solidFill>
              </a:rPr>
              <a:t>არსებული გამოწვევები</a:t>
            </a:r>
            <a:endParaRPr lang="ka-GE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5749756" y="3732210"/>
            <a:ext cx="2307657" cy="756049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dirty="0" smtClean="0">
                <a:solidFill>
                  <a:schemeClr val="tx2">
                    <a:lumMod val="75000"/>
                  </a:schemeClr>
                </a:solidFill>
              </a:rPr>
              <a:t>რეაგირება</a:t>
            </a:r>
            <a:endParaRPr lang="ka-GE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>
            <a:off x="0" y="3581400"/>
            <a:ext cx="9144000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1395901"/>
      </p:ext>
    </p:extLst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990" b="4312"/>
          <a:stretch/>
        </p:blipFill>
        <p:spPr>
          <a:xfrm>
            <a:off x="152400" y="76200"/>
            <a:ext cx="673708" cy="756791"/>
          </a:xfrm>
          <a:prstGeom prst="rect">
            <a:avLst/>
          </a:prstGeom>
        </p:spPr>
      </p:pic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2327877359"/>
              </p:ext>
            </p:extLst>
          </p:nvPr>
        </p:nvGraphicFramePr>
        <p:xfrm>
          <a:off x="304800" y="1524000"/>
          <a:ext cx="8458200" cy="436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447800" y="533400"/>
            <a:ext cx="6858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000" dirty="0" smtClean="0">
                <a:solidFill>
                  <a:schemeClr val="tx2">
                    <a:lumMod val="75000"/>
                  </a:schemeClr>
                </a:solidFill>
              </a:rPr>
              <a:t>სოციალური მუშაკების რაოდენობის ზრდის დინამიკა</a:t>
            </a:r>
            <a:endParaRPr lang="en-US" sz="2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1799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6629400" y="11394"/>
            <a:ext cx="2531306" cy="6858000"/>
          </a:xfrm>
          <a:prstGeom prst="rect">
            <a:avLst/>
          </a:prstGeom>
          <a:solidFill>
            <a:srgbClr val="FFFFCC">
              <a:alpha val="69020"/>
            </a:srgbClr>
          </a:solidFill>
          <a:ln>
            <a:noFill/>
          </a:ln>
          <a:effectLst>
            <a:outerShdw blurRad="254000" dist="38100" sx="106000" sy="106000" algn="l" rotWithShape="0">
              <a:prstClr val="black">
                <a:alpha val="1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6235324" y="761999"/>
            <a:ext cx="1537076" cy="1282311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165100" dist="38100" dir="5400000" sx="102000" sy="102000" algn="t" rotWithShape="0">
              <a:prstClr val="black">
                <a:alpha val="2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0080" rtlCol="0" anchor="ctr"/>
          <a:lstStyle/>
          <a:p>
            <a:pPr algn="ctr"/>
            <a:r>
              <a:rPr lang="ka-GE" sz="48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648200" y="11394"/>
            <a:ext cx="2286000" cy="6858000"/>
          </a:xfrm>
          <a:prstGeom prst="rect">
            <a:avLst/>
          </a:prstGeom>
          <a:solidFill>
            <a:srgbClr val="FFFFCC"/>
          </a:solidFill>
          <a:ln>
            <a:noFill/>
          </a:ln>
          <a:effectLst>
            <a:outerShdw blurRad="254000" dist="38100" sx="106000" sy="106000" algn="l" rotWithShape="0">
              <a:prstClr val="black">
                <a:alpha val="1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263492" y="188894"/>
            <a:ext cx="1486287" cy="151097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165100" dist="38100" dir="5400000" sx="102000" sy="102000" algn="t" rotWithShape="0">
              <a:prstClr val="black">
                <a:alpha val="2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0080" rtlCol="0" anchor="ctr"/>
          <a:lstStyle/>
          <a:p>
            <a:pPr algn="ctr"/>
            <a:r>
              <a:rPr lang="ka-GE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15148" y="0"/>
            <a:ext cx="2459404" cy="6858000"/>
          </a:xfrm>
          <a:prstGeom prst="rect">
            <a:avLst/>
          </a:prstGeom>
          <a:solidFill>
            <a:srgbClr val="FFFFCC"/>
          </a:solidFill>
          <a:ln>
            <a:noFill/>
          </a:ln>
          <a:effectLst>
            <a:outerShdw blurRad="254000" dist="38100" sx="106000" sy="106000" algn="l" rotWithShape="0">
              <a:prstClr val="black">
                <a:alpha val="1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977978" y="711408"/>
            <a:ext cx="1679622" cy="1332901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165100" dist="38100" dir="5400000" sx="102000" sy="102000" algn="t" rotWithShape="0">
              <a:prstClr val="black">
                <a:alpha val="2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0080" rtlCol="0" anchor="ctr"/>
          <a:lstStyle/>
          <a:p>
            <a:pPr algn="ctr"/>
            <a:r>
              <a:rPr lang="ka-GE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2764" y="0"/>
            <a:ext cx="2584415" cy="6858000"/>
          </a:xfrm>
          <a:prstGeom prst="rect">
            <a:avLst/>
          </a:prstGeom>
          <a:solidFill>
            <a:srgbClr val="FFFFCC"/>
          </a:solidFill>
          <a:ln>
            <a:noFill/>
          </a:ln>
          <a:effectLst>
            <a:outerShdw blurRad="254000" dist="38100" sx="106000" sy="106000" algn="l" rotWithShape="0">
              <a:prstClr val="black">
                <a:alpha val="1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28610" y="70122"/>
            <a:ext cx="1314382" cy="1282572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165100" dist="38100" dir="5400000" sx="102000" sy="102000" algn="t" rotWithShape="0">
              <a:prstClr val="black">
                <a:alpha val="2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0080" rtlCol="0" anchor="ctr"/>
          <a:lstStyle/>
          <a:p>
            <a:pPr algn="ctr"/>
            <a:r>
              <a:rPr lang="ka-GE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0" y="11394"/>
            <a:ext cx="625346" cy="6858000"/>
          </a:xfrm>
          <a:prstGeom prst="rect">
            <a:avLst/>
          </a:prstGeom>
          <a:solidFill>
            <a:srgbClr val="FFFFCC"/>
          </a:solidFill>
          <a:ln>
            <a:noFill/>
          </a:ln>
          <a:effectLst>
            <a:outerShdw blurRad="254000" dist="38100" sx="106000" sy="106000" algn="l" rotWithShape="0">
              <a:prstClr val="black">
                <a:alpha val="1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1208" y="4195011"/>
            <a:ext cx="1300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5634" y="1414438"/>
            <a:ext cx="209154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ka-GE" sz="1400" b="1" dirty="0">
                <a:solidFill>
                  <a:schemeClr val="tx2">
                    <a:lumMod val="75000"/>
                  </a:schemeClr>
                </a:solidFill>
              </a:rPr>
              <a:t>სოციალური მუშაკების </a:t>
            </a:r>
            <a:r>
              <a:rPr lang="ka-GE" sz="1400" b="1" dirty="0" smtClean="0">
                <a:solidFill>
                  <a:schemeClr val="tx2">
                    <a:lumMod val="75000"/>
                  </a:schemeClr>
                </a:solidFill>
              </a:rPr>
              <a:t>სამუშაოს</a:t>
            </a:r>
            <a:endParaRPr lang="ka-GE" sz="1400" b="1" dirty="0">
              <a:solidFill>
                <a:schemeClr val="tx2">
                  <a:lumMod val="75000"/>
                </a:schemeClr>
              </a:solidFill>
            </a:endParaRPr>
          </a:p>
          <a:p>
            <a:pPr lvl="0" algn="ctr"/>
            <a:r>
              <a:rPr lang="ka-GE" sz="1400" b="1" dirty="0">
                <a:solidFill>
                  <a:schemeClr val="tx2">
                    <a:lumMod val="75000"/>
                  </a:schemeClr>
                </a:solidFill>
              </a:rPr>
              <a:t>რაოდენობრივი და თვისობრივი მოცულობის </a:t>
            </a:r>
            <a:r>
              <a:rPr lang="ka-GE" sz="1400" b="1" dirty="0" smtClean="0">
                <a:solidFill>
                  <a:schemeClr val="tx2">
                    <a:lumMod val="75000"/>
                  </a:schemeClr>
                </a:solidFill>
              </a:rPr>
              <a:t>გადახედვა</a:t>
            </a:r>
            <a:endParaRPr lang="en-US" sz="1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006636" y="3133640"/>
            <a:ext cx="1927564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300" dirty="0" smtClean="0">
                <a:solidFill>
                  <a:schemeClr val="tx2">
                    <a:lumMod val="75000"/>
                  </a:schemeClr>
                </a:solidFill>
              </a:rPr>
              <a:t>3.1.ინფრასტრუტურის გაუმჯობესება</a:t>
            </a:r>
            <a:r>
              <a:rPr lang="ka-GE" sz="1300" dirty="0" smtClean="0">
                <a:solidFill>
                  <a:schemeClr val="tx2">
                    <a:lumMod val="75000"/>
                  </a:schemeClr>
                </a:solidFill>
              </a:rPr>
              <a:t>;</a:t>
            </a:r>
          </a:p>
          <a:p>
            <a:endParaRPr lang="ka-GE" sz="13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ka-GE" sz="1300" dirty="0" smtClean="0">
                <a:solidFill>
                  <a:schemeClr val="tx2">
                    <a:lumMod val="75000"/>
                  </a:schemeClr>
                </a:solidFill>
              </a:rPr>
              <a:t>3.2.ტრასპორტით </a:t>
            </a:r>
            <a:r>
              <a:rPr lang="ka-GE" sz="1300" dirty="0" smtClean="0">
                <a:solidFill>
                  <a:schemeClr val="tx2">
                    <a:lumMod val="75000"/>
                  </a:schemeClr>
                </a:solidFill>
              </a:rPr>
              <a:t>უზრუნველყოფის </a:t>
            </a:r>
            <a:r>
              <a:rPr lang="ka-GE" sz="1300" dirty="0" smtClean="0">
                <a:solidFill>
                  <a:schemeClr val="tx2">
                    <a:lumMod val="75000"/>
                  </a:schemeClr>
                </a:solidFill>
              </a:rPr>
              <a:t>ხელშეწყობა</a:t>
            </a:r>
            <a:r>
              <a:rPr lang="ka-GE" sz="1300" dirty="0" smtClean="0">
                <a:solidFill>
                  <a:schemeClr val="tx2">
                    <a:lumMod val="75000"/>
                  </a:schemeClr>
                </a:solidFill>
              </a:rPr>
              <a:t>;</a:t>
            </a:r>
          </a:p>
          <a:p>
            <a:endParaRPr lang="ka-GE" sz="13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1300" dirty="0" smtClean="0">
                <a:solidFill>
                  <a:schemeClr val="tx2">
                    <a:lumMod val="75000"/>
                  </a:schemeClr>
                </a:solidFill>
              </a:rPr>
              <a:t>3.</a:t>
            </a:r>
            <a:r>
              <a:rPr lang="ka-GE" sz="1300" dirty="0" smtClean="0">
                <a:solidFill>
                  <a:schemeClr val="tx2">
                    <a:lumMod val="75000"/>
                  </a:schemeClr>
                </a:solidFill>
              </a:rPr>
              <a:t>3. ელექტრონული </a:t>
            </a:r>
            <a:r>
              <a:rPr lang="ka-GE" sz="1300" dirty="0">
                <a:solidFill>
                  <a:schemeClr val="tx2">
                    <a:lumMod val="75000"/>
                  </a:schemeClr>
                </a:solidFill>
              </a:rPr>
              <a:t>მართვის სისტემის გაუმჯობესება;</a:t>
            </a:r>
            <a:endParaRPr lang="en-US" sz="13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068200" y="2003818"/>
            <a:ext cx="17476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600" b="1" dirty="0">
                <a:solidFill>
                  <a:schemeClr val="tx2">
                    <a:lumMod val="75000"/>
                  </a:schemeClr>
                </a:solidFill>
              </a:rPr>
              <a:t>ტექნიკური ხელშეწყობა</a:t>
            </a:r>
            <a:endParaRPr lang="en-US" sz="16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746984" y="2741970"/>
            <a:ext cx="222409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300" dirty="0" smtClean="0">
                <a:solidFill>
                  <a:schemeClr val="tx2">
                    <a:lumMod val="75000"/>
                  </a:schemeClr>
                </a:solidFill>
              </a:rPr>
              <a:t>2.1.</a:t>
            </a:r>
            <a:r>
              <a:rPr lang="en-US" sz="13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ka-GE" sz="1300" dirty="0" smtClean="0">
                <a:solidFill>
                  <a:schemeClr val="tx2">
                    <a:lumMod val="75000"/>
                  </a:schemeClr>
                </a:solidFill>
              </a:rPr>
              <a:t>სააგენტოს  </a:t>
            </a:r>
            <a:r>
              <a:rPr lang="ka-GE" sz="1300" dirty="0">
                <a:solidFill>
                  <a:schemeClr val="tx2">
                    <a:lumMod val="75000"/>
                  </a:schemeClr>
                </a:solidFill>
              </a:rPr>
              <a:t>სტრუქტურის დახვეწა და </a:t>
            </a:r>
            <a:r>
              <a:rPr lang="ka-GE" sz="1300" dirty="0" smtClean="0">
                <a:solidFill>
                  <a:schemeClr val="tx2">
                    <a:lumMod val="75000"/>
                  </a:schemeClr>
                </a:solidFill>
              </a:rPr>
              <a:t>გაძლიერება;  </a:t>
            </a:r>
            <a:r>
              <a:rPr lang="ka-GE" sz="1300" dirty="0" smtClean="0">
                <a:solidFill>
                  <a:schemeClr val="tx2">
                    <a:lumMod val="75000"/>
                  </a:schemeClr>
                </a:solidFill>
              </a:rPr>
              <a:t>ტერიოტრიულ </a:t>
            </a:r>
            <a:r>
              <a:rPr lang="ka-GE" sz="1300" dirty="0">
                <a:solidFill>
                  <a:schemeClr val="tx2">
                    <a:lumMod val="75000"/>
                  </a:schemeClr>
                </a:solidFill>
              </a:rPr>
              <a:t>ერთეულებში </a:t>
            </a:r>
            <a:r>
              <a:rPr lang="ka-GE" sz="1300" dirty="0" smtClean="0">
                <a:solidFill>
                  <a:schemeClr val="tx2">
                    <a:lumMod val="75000"/>
                  </a:schemeClr>
                </a:solidFill>
              </a:rPr>
              <a:t>სოც.მუშაკების სამუშაოში ხელმძღვანელების აქტიური </a:t>
            </a:r>
            <a:r>
              <a:rPr lang="ka-GE" sz="1300" dirty="0" smtClean="0">
                <a:solidFill>
                  <a:schemeClr val="tx2">
                    <a:lumMod val="75000"/>
                  </a:schemeClr>
                </a:solidFill>
              </a:rPr>
              <a:t>ჩართულობა;</a:t>
            </a:r>
          </a:p>
          <a:p>
            <a:r>
              <a:rPr lang="ka-GE" sz="1300" dirty="0" smtClean="0">
                <a:solidFill>
                  <a:schemeClr val="tx2">
                    <a:lumMod val="75000"/>
                  </a:schemeClr>
                </a:solidFill>
              </a:rPr>
              <a:t>ცენტრალური აპარატისა</a:t>
            </a:r>
          </a:p>
          <a:p>
            <a:r>
              <a:rPr lang="ka-GE" sz="1300" dirty="0" smtClean="0">
                <a:solidFill>
                  <a:schemeClr val="tx2">
                    <a:lumMod val="75000"/>
                  </a:schemeClr>
                </a:solidFill>
              </a:rPr>
              <a:t>და </a:t>
            </a:r>
            <a:r>
              <a:rPr lang="ka-GE" sz="1300" dirty="0">
                <a:solidFill>
                  <a:schemeClr val="tx2">
                    <a:lumMod val="75000"/>
                  </a:schemeClr>
                </a:solidFill>
              </a:rPr>
              <a:t>ტერიტორიული </a:t>
            </a:r>
            <a:r>
              <a:rPr lang="ka-GE" sz="1300" dirty="0" smtClean="0">
                <a:solidFill>
                  <a:schemeClr val="tx2">
                    <a:lumMod val="75000"/>
                  </a:schemeClr>
                </a:solidFill>
              </a:rPr>
              <a:t>ერთეულების </a:t>
            </a:r>
            <a:r>
              <a:rPr lang="ka-GE" sz="1300" dirty="0">
                <a:solidFill>
                  <a:schemeClr val="tx2">
                    <a:lumMod val="75000"/>
                  </a:schemeClr>
                </a:solidFill>
              </a:rPr>
              <a:t>უკუვაშირის  სისტემის დახვეწა; </a:t>
            </a:r>
            <a:endParaRPr lang="en-US" sz="13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ka-GE" sz="1300" dirty="0" smtClean="0">
                <a:solidFill>
                  <a:schemeClr val="tx2">
                    <a:lumMod val="75000"/>
                  </a:schemeClr>
                </a:solidFill>
              </a:rPr>
              <a:t>2.2. კომუნიკაციის </a:t>
            </a:r>
            <a:r>
              <a:rPr lang="ka-GE" sz="1300" dirty="0">
                <a:solidFill>
                  <a:schemeClr val="tx2">
                    <a:lumMod val="75000"/>
                  </a:schemeClr>
                </a:solidFill>
              </a:rPr>
              <a:t>და უკუკავშირის გაძლიერება </a:t>
            </a:r>
            <a:r>
              <a:rPr lang="ka-GE" sz="1300" dirty="0" smtClean="0">
                <a:solidFill>
                  <a:schemeClr val="tx2">
                    <a:lumMod val="75000"/>
                  </a:schemeClr>
                </a:solidFill>
              </a:rPr>
              <a:t>სამინისტროთან- </a:t>
            </a:r>
            <a:r>
              <a:rPr lang="ka-GE" sz="1300" dirty="0">
                <a:solidFill>
                  <a:schemeClr val="tx2">
                    <a:lumMod val="75000"/>
                  </a:schemeClr>
                </a:solidFill>
              </a:rPr>
              <a:t>შექმინლია </a:t>
            </a:r>
            <a:r>
              <a:rPr lang="ka-GE" sz="1300" dirty="0" smtClean="0">
                <a:solidFill>
                  <a:schemeClr val="tx2">
                    <a:lumMod val="75000"/>
                  </a:schemeClr>
                </a:solidFill>
              </a:rPr>
              <a:t>საბჭო, </a:t>
            </a:r>
            <a:r>
              <a:rPr lang="ka-GE" sz="1300" dirty="0" smtClean="0">
                <a:solidFill>
                  <a:schemeClr val="tx2">
                    <a:lumMod val="75000"/>
                  </a:schemeClr>
                </a:solidFill>
              </a:rPr>
              <a:t>სოციალური მუშაკების, სამინისტროსა </a:t>
            </a:r>
            <a:r>
              <a:rPr lang="ka-GE" sz="1300" dirty="0">
                <a:solidFill>
                  <a:schemeClr val="tx2">
                    <a:lumMod val="75000"/>
                  </a:schemeClr>
                </a:solidFill>
              </a:rPr>
              <a:t>და სააგენტოს ხელმძღვანელი </a:t>
            </a:r>
            <a:r>
              <a:rPr lang="ka-GE" sz="1300" dirty="0" smtClean="0">
                <a:solidFill>
                  <a:schemeClr val="tx2">
                    <a:lumMod val="75000"/>
                  </a:schemeClr>
                </a:solidFill>
              </a:rPr>
              <a:t>პირები</a:t>
            </a:r>
            <a:r>
              <a:rPr lang="ka-GE" sz="1300" dirty="0" smtClean="0">
                <a:solidFill>
                  <a:schemeClr val="tx2">
                    <a:lumMod val="75000"/>
                  </a:schemeClr>
                </a:solidFill>
              </a:rPr>
              <a:t>ს შემადგენლობით.</a:t>
            </a:r>
            <a:endParaRPr lang="en-US" sz="13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618127" y="2044310"/>
            <a:ext cx="23885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400" b="1" dirty="0" smtClean="0">
                <a:solidFill>
                  <a:schemeClr val="tx2">
                    <a:lumMod val="75000"/>
                  </a:schemeClr>
                </a:solidFill>
              </a:rPr>
              <a:t>უკუვაშირის </a:t>
            </a:r>
            <a:r>
              <a:rPr lang="ka-GE" sz="1400" b="1" dirty="0">
                <a:solidFill>
                  <a:schemeClr val="tx2">
                    <a:lumMod val="75000"/>
                  </a:schemeClr>
                </a:solidFill>
              </a:rPr>
              <a:t>და კომუნიკაციის გაძლიერება </a:t>
            </a:r>
            <a:endParaRPr lang="en-US" sz="14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934199" y="2098598"/>
            <a:ext cx="2301617" cy="4693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3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ka-GE" sz="1300" dirty="0" smtClean="0">
                <a:solidFill>
                  <a:schemeClr val="tx2">
                    <a:lumMod val="75000"/>
                  </a:schemeClr>
                </a:solidFill>
              </a:rPr>
              <a:t>4.1</a:t>
            </a:r>
            <a:r>
              <a:rPr lang="en-US" sz="13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ka-GE" sz="1300" dirty="0">
                <a:solidFill>
                  <a:schemeClr val="tx2">
                    <a:lumMod val="75000"/>
                  </a:schemeClr>
                </a:solidFill>
              </a:rPr>
              <a:t>სააგენტოში პროფესიული სუპერვიზიის ერთეულის შექმნა;</a:t>
            </a:r>
            <a:endParaRPr lang="en-US" sz="13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ka-GE" sz="13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ka-GE" sz="1300" dirty="0" smtClean="0">
                <a:solidFill>
                  <a:schemeClr val="tx2">
                    <a:lumMod val="75000"/>
                  </a:schemeClr>
                </a:solidFill>
              </a:rPr>
              <a:t>4.2.</a:t>
            </a:r>
            <a:r>
              <a:rPr lang="en-US" sz="13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ka-GE" sz="1300" dirty="0">
                <a:solidFill>
                  <a:schemeClr val="tx2">
                    <a:lumMod val="75000"/>
                  </a:schemeClr>
                </a:solidFill>
              </a:rPr>
              <a:t>რეგიონული საბჭოების მუშაობაში ცვლილების შეტანა; დიდ ტერიტორიულ ერთეულბში საბჭოს რაოდენობების </a:t>
            </a:r>
            <a:r>
              <a:rPr lang="ka-GE" sz="1300" dirty="0" smtClean="0">
                <a:solidFill>
                  <a:schemeClr val="tx2">
                    <a:lumMod val="75000"/>
                  </a:schemeClr>
                </a:solidFill>
              </a:rPr>
              <a:t>ზრდა; საბჭოს </a:t>
            </a:r>
            <a:r>
              <a:rPr lang="ka-GE" sz="1300" dirty="0">
                <a:solidFill>
                  <a:schemeClr val="tx2">
                    <a:lumMod val="75000"/>
                  </a:schemeClr>
                </a:solidFill>
              </a:rPr>
              <a:t>შემადგენლობაში ცვლილების </a:t>
            </a:r>
            <a:r>
              <a:rPr lang="ka-GE" sz="1300" dirty="0" smtClean="0">
                <a:solidFill>
                  <a:schemeClr val="tx2">
                    <a:lumMod val="75000"/>
                  </a:schemeClr>
                </a:solidFill>
              </a:rPr>
              <a:t>შეტანა; საბჭოს </a:t>
            </a:r>
            <a:r>
              <a:rPr lang="ka-GE" sz="1300" dirty="0">
                <a:solidFill>
                  <a:schemeClr val="tx2">
                    <a:lumMod val="75000"/>
                  </a:schemeClr>
                </a:solidFill>
              </a:rPr>
              <a:t>გადაწყვეტილებების აღსრულების ზედამხედველობის სისტემის დანერგვა</a:t>
            </a:r>
            <a:endParaRPr lang="en-US" sz="13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ka-GE" sz="13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ka-GE" sz="1300" dirty="0" smtClean="0">
                <a:solidFill>
                  <a:schemeClr val="tx2">
                    <a:lumMod val="75000"/>
                  </a:schemeClr>
                </a:solidFill>
              </a:rPr>
              <a:t>4.3. მეთოდოლოგიური </a:t>
            </a:r>
            <a:r>
              <a:rPr lang="ka-GE" sz="1300" dirty="0" smtClean="0">
                <a:solidFill>
                  <a:schemeClr val="tx2">
                    <a:lumMod val="75000"/>
                  </a:schemeClr>
                </a:solidFill>
              </a:rPr>
              <a:t>მხარდაჭერა- </a:t>
            </a:r>
            <a:r>
              <a:rPr lang="ka-GE" sz="1300" dirty="0">
                <a:solidFill>
                  <a:schemeClr val="tx2">
                    <a:lumMod val="75000"/>
                  </a:schemeClr>
                </a:solidFill>
              </a:rPr>
              <a:t>სამუშაო ინსტრუმენტების (ფორმების) საჭიროებისამებრ განახლება და მათი დანერგვა; </a:t>
            </a:r>
            <a:endParaRPr lang="en-US" sz="13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523480" y="1528488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400" b="1" dirty="0">
                <a:solidFill>
                  <a:schemeClr val="tx2">
                    <a:lumMod val="75000"/>
                  </a:schemeClr>
                </a:solidFill>
              </a:rPr>
              <a:t>პროფესიული მხარდაჭერა</a:t>
            </a:r>
            <a:endParaRPr lang="en-US" sz="14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605635" y="2875307"/>
            <a:ext cx="2091545" cy="4139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400" dirty="0" smtClean="0">
                <a:solidFill>
                  <a:schemeClr val="tx2">
                    <a:lumMod val="75000"/>
                  </a:schemeClr>
                </a:solidFill>
              </a:rPr>
              <a:t>1.1.ადმინისტრაციული </a:t>
            </a:r>
            <a:r>
              <a:rPr lang="ka-GE" sz="1400" dirty="0">
                <a:solidFill>
                  <a:schemeClr val="tx2">
                    <a:lumMod val="75000"/>
                  </a:schemeClr>
                </a:solidFill>
              </a:rPr>
              <a:t>საქმეების სხვა თანანმშრომლებზე </a:t>
            </a:r>
            <a:r>
              <a:rPr lang="ka-GE" sz="1400" dirty="0" smtClean="0">
                <a:solidFill>
                  <a:schemeClr val="tx2">
                    <a:lumMod val="75000"/>
                  </a:schemeClr>
                </a:solidFill>
              </a:rPr>
              <a:t>გადანაწილება</a:t>
            </a:r>
            <a:endParaRPr lang="en-US" sz="14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ka-GE" sz="1400" dirty="0" smtClean="0">
                <a:solidFill>
                  <a:schemeClr val="tx2">
                    <a:lumMod val="75000"/>
                  </a:schemeClr>
                </a:solidFill>
              </a:rPr>
              <a:t>1.2. სხვა </a:t>
            </a:r>
            <a:r>
              <a:rPr lang="ka-GE" sz="1400" dirty="0">
                <a:solidFill>
                  <a:schemeClr val="tx2">
                    <a:lumMod val="75000"/>
                  </a:schemeClr>
                </a:solidFill>
              </a:rPr>
              <a:t>უწყებებთან თანამშრომლობის გაძლიერება და კოორდინაცია </a:t>
            </a:r>
            <a:r>
              <a:rPr lang="ka-GE" sz="1400" dirty="0" smtClean="0">
                <a:solidFill>
                  <a:schemeClr val="tx2">
                    <a:lumMod val="75000"/>
                  </a:schemeClr>
                </a:solidFill>
              </a:rPr>
              <a:t>სოციალური </a:t>
            </a:r>
            <a:r>
              <a:rPr lang="ka-GE" sz="1400" dirty="0">
                <a:solidFill>
                  <a:schemeClr val="tx2">
                    <a:lumMod val="75000"/>
                  </a:schemeClr>
                </a:solidFill>
              </a:rPr>
              <a:t>მუშაკის </a:t>
            </a:r>
            <a:r>
              <a:rPr lang="ka-GE" sz="1400" dirty="0" smtClean="0">
                <a:solidFill>
                  <a:schemeClr val="tx2">
                    <a:lumMod val="75000"/>
                  </a:schemeClr>
                </a:solidFill>
              </a:rPr>
              <a:t>რესურსის </a:t>
            </a:r>
            <a:r>
              <a:rPr lang="ka-GE" sz="1400" dirty="0">
                <a:solidFill>
                  <a:schemeClr val="tx2">
                    <a:lumMod val="75000"/>
                  </a:schemeClr>
                </a:solidFill>
              </a:rPr>
              <a:t>დაიზოგვის </a:t>
            </a:r>
            <a:r>
              <a:rPr lang="ka-GE" sz="1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ka-GE" sz="1400" dirty="0" smtClean="0">
                <a:solidFill>
                  <a:schemeClr val="tx2">
                    <a:lumMod val="75000"/>
                  </a:schemeClr>
                </a:solidFill>
              </a:rPr>
              <a:t>მიზნით</a:t>
            </a:r>
            <a:endParaRPr lang="en-US" sz="14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ka-GE" sz="1400" dirty="0" smtClean="0">
                <a:solidFill>
                  <a:schemeClr val="tx2">
                    <a:lumMod val="75000"/>
                  </a:schemeClr>
                </a:solidFill>
              </a:rPr>
              <a:t>1.3.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ka-GE" sz="1400" dirty="0">
                <a:solidFill>
                  <a:schemeClr val="tx2">
                    <a:lumMod val="75000"/>
                  </a:schemeClr>
                </a:solidFill>
              </a:rPr>
              <a:t>სოციალური მუშაკების </a:t>
            </a:r>
            <a:r>
              <a:rPr lang="ka-GE" sz="1400" dirty="0" smtClean="0">
                <a:solidFill>
                  <a:schemeClr val="tx2">
                    <a:lumMod val="75000"/>
                  </a:schemeClr>
                </a:solidFill>
              </a:rPr>
              <a:t>დამატება-მიმდინარეობს </a:t>
            </a:r>
            <a:r>
              <a:rPr lang="ka-GE" sz="1400" dirty="0">
                <a:solidFill>
                  <a:schemeClr val="tx2">
                    <a:lumMod val="75000"/>
                  </a:schemeClr>
                </a:solidFill>
              </a:rPr>
              <a:t>გასაუბრებების პროცესი არსებულ და დამატებით 30 </a:t>
            </a:r>
            <a:r>
              <a:rPr lang="ka-GE" sz="1400" dirty="0" smtClean="0">
                <a:solidFill>
                  <a:schemeClr val="tx2">
                    <a:lumMod val="75000"/>
                  </a:schemeClr>
                </a:solidFill>
              </a:rPr>
              <a:t>ვაკანსიაზე.</a:t>
            </a:r>
            <a:endParaRPr lang="en-US" sz="1400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en-US" sz="11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9701" y="1352694"/>
            <a:ext cx="28594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000" b="1" dirty="0" smtClean="0">
                <a:solidFill>
                  <a:schemeClr val="tx2">
                    <a:lumMod val="75000"/>
                  </a:schemeClr>
                </a:solidFill>
              </a:rPr>
              <a:t>სამოქმედო გეგმა</a:t>
            </a:r>
            <a:endParaRPr lang="en-US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8483493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990" b="4312"/>
          <a:stretch/>
        </p:blipFill>
        <p:spPr>
          <a:xfrm>
            <a:off x="76200" y="76200"/>
            <a:ext cx="542676" cy="609600"/>
          </a:xfrm>
          <a:prstGeom prst="rect">
            <a:avLst/>
          </a:prstGeom>
        </p:spPr>
      </p:pic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308061495"/>
              </p:ext>
            </p:extLst>
          </p:nvPr>
        </p:nvGraphicFramePr>
        <p:xfrm>
          <a:off x="762000" y="990600"/>
          <a:ext cx="77724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524000" y="285690"/>
            <a:ext cx="670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000" dirty="0" smtClean="0">
                <a:solidFill>
                  <a:schemeClr val="tx2">
                    <a:lumMod val="75000"/>
                  </a:schemeClr>
                </a:solidFill>
              </a:rPr>
              <a:t>სახელმწიფო მზრუნველობაში განთავსების მიზეზები</a:t>
            </a:r>
            <a:endParaRPr lang="en-US" sz="2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954602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1386</TotalTime>
  <Words>844</Words>
  <Application>Microsoft Office PowerPoint</Application>
  <PresentationFormat>On-screen Show (4:3)</PresentationFormat>
  <Paragraphs>265</Paragraphs>
  <Slides>19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Office Theme</vt:lpstr>
      <vt:lpstr>1_Office Theme</vt:lpstr>
      <vt:lpstr>სოციალური სამუშაო და ბავშვთა კეთილდღეობა</vt:lpstr>
      <vt:lpstr>PowerPoint Presentation</vt:lpstr>
      <vt:lpstr>PowerPoint Presentation</vt:lpstr>
      <vt:lpstr>PowerPoint Presentation</vt:lpstr>
      <vt:lpstr>PowerPoint Presentation</vt:lpstr>
      <vt:lpstr>წარსული და არსებული გამოწვევები და მათზე რეაგირება</vt:lpstr>
      <vt:lpstr>PowerPoint Presentation</vt:lpstr>
      <vt:lpstr>PowerPoint Presentation</vt:lpstr>
      <vt:lpstr>PowerPoint Presentation</vt:lpstr>
      <vt:lpstr>„კრიზისულ მდგომარეობაში მყოფი ბავშვიანი ოჯახების დახმარების ქვეპროგრამა”</vt:lpstr>
      <vt:lpstr>ბავშვთა კეთილდღეობისთვის განხორციელებული საქმიანობის სტატისტიკური მიმოხილვა</vt:lpstr>
      <vt:lpstr>სახელმწიფო მზრუნველობაში არსებული მზრუნველობამოკლებულ ბავშთა სახლები</vt:lpstr>
      <vt:lpstr>მინდობით აღზრდაში ჩართულ ბავშვების/ოჯახების რაოდენობა და მათზე გადარიცხული თანხები</vt:lpstr>
      <vt:lpstr>სოციალური რებილიტაციისა და ბავშვზე ზრუნვის სახელმწიფო პროგრამისა და რეინტეგრაციის შემწეობის მიმღებთა რაოდენობა</vt:lpstr>
      <vt:lpstr>„სოციალური  რეაბილიტაცია და ბავშვზე ზრუნვა“ ბიუჯეტის ზრდა </vt:lpstr>
      <vt:lpstr>ადრეული განვითარება </vt:lpstr>
      <vt:lpstr>ბავშვთა რეაბილიტაცია</vt:lpstr>
      <vt:lpstr>დღის ცენტრები</vt:lpstr>
      <vt:lpstr>შშმ დღის ცენტრები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სოციალური სამუშაო და ბავშვთა კეთილდღეობა</dc:title>
  <dc:creator>Tea Bakradze</dc:creator>
  <cp:lastModifiedBy>Tea Bakradze</cp:lastModifiedBy>
  <cp:revision>102</cp:revision>
  <cp:lastPrinted>2019-03-01T11:11:30Z</cp:lastPrinted>
  <dcterms:created xsi:type="dcterms:W3CDTF">2006-08-16T00:00:00Z</dcterms:created>
  <dcterms:modified xsi:type="dcterms:W3CDTF">2019-03-04T07:17:33Z</dcterms:modified>
</cp:coreProperties>
</file>